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3" r:id="rId4"/>
    <p:sldMasterId id="2147483654" r:id="rId5"/>
    <p:sldMasterId id="2147483655" r:id="rId6"/>
    <p:sldMasterId id="2147483656" r:id="rId7"/>
    <p:sldMasterId id="2147483657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00" r:id="rId54"/>
  </p:sldIdLst>
  <p:sldSz cy="6858000" cx="9144000"/>
  <p:notesSz cx="6858000" cy="9144000"/>
  <p:embeddedFontLst>
    <p:embeddedFont>
      <p:font typeface="Cabin"/>
      <p:regular r:id="rId55"/>
      <p:bold r:id="rId56"/>
      <p:italic r:id="rId57"/>
      <p:boldItalic r:id="rId5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A960C8E5-7993-4025-BDEE-E741AC04500F}">
  <a:tblStyle styleId="{A960C8E5-7993-4025-BDEE-E741AC04500F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47FE3DCE-471A-4575-AB0C-D13CD1B2A8D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1.xml"/><Relationship Id="rId42" Type="http://schemas.openxmlformats.org/officeDocument/2006/relationships/slide" Target="slides/slide33.xml"/><Relationship Id="rId41" Type="http://schemas.openxmlformats.org/officeDocument/2006/relationships/slide" Target="slides/slide32.xml"/><Relationship Id="rId44" Type="http://schemas.openxmlformats.org/officeDocument/2006/relationships/slide" Target="slides/slide35.xml"/><Relationship Id="rId43" Type="http://schemas.openxmlformats.org/officeDocument/2006/relationships/slide" Target="slides/slide34.xml"/><Relationship Id="rId46" Type="http://schemas.openxmlformats.org/officeDocument/2006/relationships/slide" Target="slides/slide37.xml"/><Relationship Id="rId45" Type="http://schemas.openxmlformats.org/officeDocument/2006/relationships/slide" Target="slides/slide36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48" Type="http://schemas.openxmlformats.org/officeDocument/2006/relationships/slide" Target="slides/slide39.xml"/><Relationship Id="rId47" Type="http://schemas.openxmlformats.org/officeDocument/2006/relationships/slide" Target="slides/slide38.xml"/><Relationship Id="rId49" Type="http://schemas.openxmlformats.org/officeDocument/2006/relationships/slide" Target="slides/slide4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22.xml"/><Relationship Id="rId30" Type="http://schemas.openxmlformats.org/officeDocument/2006/relationships/slide" Target="slides/slide21.xml"/><Relationship Id="rId33" Type="http://schemas.openxmlformats.org/officeDocument/2006/relationships/slide" Target="slides/slide24.xml"/><Relationship Id="rId32" Type="http://schemas.openxmlformats.org/officeDocument/2006/relationships/slide" Target="slides/slide23.xml"/><Relationship Id="rId35" Type="http://schemas.openxmlformats.org/officeDocument/2006/relationships/slide" Target="slides/slide26.xml"/><Relationship Id="rId34" Type="http://schemas.openxmlformats.org/officeDocument/2006/relationships/slide" Target="slides/slide25.xml"/><Relationship Id="rId37" Type="http://schemas.openxmlformats.org/officeDocument/2006/relationships/slide" Target="slides/slide28.xml"/><Relationship Id="rId36" Type="http://schemas.openxmlformats.org/officeDocument/2006/relationships/slide" Target="slides/slide27.xml"/><Relationship Id="rId39" Type="http://schemas.openxmlformats.org/officeDocument/2006/relationships/slide" Target="slides/slide30.xml"/><Relationship Id="rId38" Type="http://schemas.openxmlformats.org/officeDocument/2006/relationships/slide" Target="slides/slide29.xml"/><Relationship Id="rId20" Type="http://schemas.openxmlformats.org/officeDocument/2006/relationships/slide" Target="slides/slide11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29" Type="http://schemas.openxmlformats.org/officeDocument/2006/relationships/slide" Target="slides/slide20.xml"/><Relationship Id="rId51" Type="http://schemas.openxmlformats.org/officeDocument/2006/relationships/slide" Target="slides/slide42.xml"/><Relationship Id="rId50" Type="http://schemas.openxmlformats.org/officeDocument/2006/relationships/slide" Target="slides/slide41.xml"/><Relationship Id="rId53" Type="http://schemas.openxmlformats.org/officeDocument/2006/relationships/slide" Target="slides/slide44.xml"/><Relationship Id="rId52" Type="http://schemas.openxmlformats.org/officeDocument/2006/relationships/slide" Target="slides/slide43.xml"/><Relationship Id="rId11" Type="http://schemas.openxmlformats.org/officeDocument/2006/relationships/slide" Target="slides/slide2.xml"/><Relationship Id="rId55" Type="http://schemas.openxmlformats.org/officeDocument/2006/relationships/font" Target="fonts/Cabin-regular.fntdata"/><Relationship Id="rId10" Type="http://schemas.openxmlformats.org/officeDocument/2006/relationships/slide" Target="slides/slide1.xml"/><Relationship Id="rId54" Type="http://schemas.openxmlformats.org/officeDocument/2006/relationships/slide" Target="slides/slide45.xml"/><Relationship Id="rId13" Type="http://schemas.openxmlformats.org/officeDocument/2006/relationships/slide" Target="slides/slide4.xml"/><Relationship Id="rId57" Type="http://schemas.openxmlformats.org/officeDocument/2006/relationships/font" Target="fonts/Cabin-italic.fntdata"/><Relationship Id="rId12" Type="http://schemas.openxmlformats.org/officeDocument/2006/relationships/slide" Target="slides/slide3.xml"/><Relationship Id="rId56" Type="http://schemas.openxmlformats.org/officeDocument/2006/relationships/font" Target="fonts/Cabin-bold.fntdata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58" Type="http://schemas.openxmlformats.org/officeDocument/2006/relationships/font" Target="fonts/Cabin-boldItalic.fntdata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04" name="Shape 10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/>
              <a:t>Welcome - Kevin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75" name="Shape 17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/>
              <a:t>Jill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Jill</a:t>
            </a:r>
            <a:endParaRPr/>
          </a:p>
        </p:txBody>
      </p:sp>
      <p:sp>
        <p:nvSpPr>
          <p:cNvPr id="182" name="Shape 18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88" name="Shape 18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/>
              <a:t>Amanda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/>
              <a:t>Amanda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Shape 19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/>
              <a:t>Dan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Shape 20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Dan</a:t>
            </a:r>
            <a:endParaRPr/>
          </a:p>
        </p:txBody>
      </p:sp>
      <p:sp>
        <p:nvSpPr>
          <p:cNvPr id="207" name="Shape 20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13" name="Shape 21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/>
              <a:t>Jill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20" name="Shape 22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/>
              <a:t>Jill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/>
              <a:t>Jill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Shape 22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Jill</a:t>
            </a:r>
            <a:endParaRPr/>
          </a:p>
        </p:txBody>
      </p:sp>
      <p:sp>
        <p:nvSpPr>
          <p:cNvPr id="233" name="Shape 23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Jill</a:t>
            </a:r>
            <a:endParaRPr/>
          </a:p>
        </p:txBody>
      </p:sp>
      <p:sp>
        <p:nvSpPr>
          <p:cNvPr id="111" name="Shape 111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Shape 23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/>
              <a:t>Amanda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Shape 24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Amanda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Shape 25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/>
              <a:t>Dan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60" name="Shape 26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/>
              <a:t>Dan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67" name="Shape 26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/>
              <a:t>Jill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/>
              <a:t>Jill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Shape 27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/>
              <a:t>Jill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Shape 28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6" name="Shape 286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Amanda</a:t>
            </a:r>
            <a:endParaRPr/>
          </a:p>
        </p:txBody>
      </p:sp>
      <p:sp>
        <p:nvSpPr>
          <p:cNvPr id="287" name="Shape 287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Amanda</a:t>
            </a:r>
            <a:endParaRPr/>
          </a:p>
        </p:txBody>
      </p:sp>
      <p:sp>
        <p:nvSpPr>
          <p:cNvPr id="294" name="Shape 294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Shape 30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1" name="Shape 301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Dan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b="0" i="0" lang="en-US" sz="1800" u="none" cap="none" strike="noStrike"/>
              <a:t>Jill</a:t>
            </a:r>
            <a:endParaRPr/>
          </a:p>
        </p:txBody>
      </p:sp>
      <p:sp>
        <p:nvSpPr>
          <p:cNvPr id="118" name="Shape 118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Dan</a:t>
            </a:r>
            <a:endParaRPr/>
          </a:p>
        </p:txBody>
      </p:sp>
      <p:sp>
        <p:nvSpPr>
          <p:cNvPr id="307" name="Shape 30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Shape 313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Jill</a:t>
            </a:r>
            <a:endParaRPr/>
          </a:p>
        </p:txBody>
      </p:sp>
      <p:sp>
        <p:nvSpPr>
          <p:cNvPr id="314" name="Shape 314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Shape 320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Jill</a:t>
            </a:r>
            <a:endParaRPr/>
          </a:p>
        </p:txBody>
      </p:sp>
      <p:sp>
        <p:nvSpPr>
          <p:cNvPr id="321" name="Shape 321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Shape 327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Jill</a:t>
            </a:r>
            <a:endParaRPr/>
          </a:p>
        </p:txBody>
      </p:sp>
      <p:sp>
        <p:nvSpPr>
          <p:cNvPr id="328" name="Shape 328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Shape 334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Dan </a:t>
            </a:r>
            <a:endParaRPr/>
          </a:p>
        </p:txBody>
      </p:sp>
      <p:sp>
        <p:nvSpPr>
          <p:cNvPr id="335" name="Shape 335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Shape 343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Amanda</a:t>
            </a:r>
            <a:endParaRPr/>
          </a:p>
        </p:txBody>
      </p:sp>
      <p:sp>
        <p:nvSpPr>
          <p:cNvPr id="344" name="Shape 344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Shape 35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Shape 355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Shape 356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Shape 362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Shape 363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Kevin</a:t>
            </a:r>
            <a:endParaRPr/>
          </a:p>
        </p:txBody>
      </p:sp>
      <p:sp>
        <p:nvSpPr>
          <p:cNvPr id="369" name="Shape 36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Amanda - Activities </a:t>
            </a:r>
            <a:endParaRPr/>
          </a:p>
        </p:txBody>
      </p:sp>
      <p:sp>
        <p:nvSpPr>
          <p:cNvPr id="124" name="Shape 12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shelly</a:t>
            </a:r>
            <a:endParaRPr/>
          </a:p>
        </p:txBody>
      </p:sp>
      <p:sp>
        <p:nvSpPr>
          <p:cNvPr id="375" name="Shape 37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1" name="Shape 381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b="0" i="0" lang="en-US" sz="1800" u="none" cap="none" strike="noStrike"/>
              <a:t>Jill</a:t>
            </a:r>
            <a:endParaRPr/>
          </a:p>
        </p:txBody>
      </p:sp>
      <p:sp>
        <p:nvSpPr>
          <p:cNvPr id="382" name="Shape 382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88" name="Shape 38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9" name="Shape 389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/>
              <a:t>shelly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kevin</a:t>
            </a:r>
            <a:endParaRPr/>
          </a:p>
        </p:txBody>
      </p:sp>
      <p:sp>
        <p:nvSpPr>
          <p:cNvPr id="395" name="Shape 39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01" name="Shape 40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2" name="Shape 402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/>
              <a:t>Kevin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Jill</a:t>
            </a:r>
            <a:endParaRPr/>
          </a:p>
        </p:txBody>
      </p:sp>
      <p:sp>
        <p:nvSpPr>
          <p:cNvPr id="408" name="Shape 40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Amanda</a:t>
            </a:r>
            <a:endParaRPr/>
          </a:p>
        </p:txBody>
      </p:sp>
      <p:sp>
        <p:nvSpPr>
          <p:cNvPr id="135" name="Shape 13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Dan</a:t>
            </a:r>
            <a:endParaRPr/>
          </a:p>
        </p:txBody>
      </p:sp>
      <p:sp>
        <p:nvSpPr>
          <p:cNvPr id="147" name="Shape 147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53" name="Shape 15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/>
              <a:t>Dan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60" name="Shape 16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/>
              <a:t>Dan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68" name="Shape 16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/>
              <a:t>Jill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ctrTitle"/>
          </p:nvPr>
        </p:nvSpPr>
        <p:spPr>
          <a:xfrm>
            <a:off x="4572000" y="1676400"/>
            <a:ext cx="38862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" type="subTitle"/>
          </p:nvPr>
        </p:nvSpPr>
        <p:spPr>
          <a:xfrm>
            <a:off x="4572000" y="3203574"/>
            <a:ext cx="3886200" cy="18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  <a:defRPr b="0" i="0" sz="2000" u="none" cap="none" strike="noStrik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ctr"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0" type="dt"/>
          </p:nvPr>
        </p:nvSpPr>
        <p:spPr>
          <a:xfrm>
            <a:off x="6400800" y="6416675"/>
            <a:ext cx="1981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1" type="ftr"/>
          </p:nvPr>
        </p:nvSpPr>
        <p:spPr>
          <a:xfrm>
            <a:off x="228600" y="6416675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58200" y="6416675"/>
            <a:ext cx="457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  <a:defRPr b="1" i="0" sz="1100" u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  <a:defRPr b="1" i="0" sz="1100" u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  <a:defRPr b="1" i="0" sz="1100" u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  <a:defRPr b="1" i="0" sz="1100" u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  <a:defRPr b="1" i="0" sz="1100" u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  <a:defRPr b="1" i="0" sz="1100" u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  <a:defRPr b="1" i="0" sz="1100" u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  <a:defRPr b="1" i="0" sz="1100" u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  <a:defRPr b="1" i="0" sz="1100" u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Text, and Content" type="txAndObj">
  <p:cSld name="TEXT_AND_OBJEC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36550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14960" lvl="1" marL="914400" marR="0" rtl="0" algn="l"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04164" lvl="2" marL="1371600" marR="0" rtl="0" algn="l"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04164" lvl="3" marL="1828800" marR="0" rtl="0" algn="l"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04164" lvl="4" marL="2286000" marR="0" rtl="0" algn="l"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04164" lvl="5" marL="2743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04164" lvl="6" marL="3200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04165" lvl="7" marL="3657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04165" lvl="8" marL="4114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36550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14960" lvl="1" marL="914400" marR="0" rtl="0" algn="l"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04164" lvl="2" marL="1371600" marR="0" rtl="0" algn="l"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04164" lvl="3" marL="1828800" marR="0" rtl="0" algn="l"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04164" lvl="4" marL="2286000" marR="0" rtl="0" algn="l"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04164" lvl="5" marL="2743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04164" lvl="6" marL="3200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04165" lvl="7" marL="3657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04165" lvl="8" marL="4114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0" type="dt"/>
          </p:nvPr>
        </p:nvSpPr>
        <p:spPr>
          <a:xfrm>
            <a:off x="6400800" y="6416675"/>
            <a:ext cx="1981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1" type="ftr"/>
          </p:nvPr>
        </p:nvSpPr>
        <p:spPr>
          <a:xfrm>
            <a:off x="228600" y="6416675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458200" y="6416675"/>
            <a:ext cx="457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  <a:defRPr b="1" i="0" sz="1100" u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  <a:defRPr b="1" i="0" sz="1100" u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  <a:defRPr b="1" i="0" sz="1100" u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  <a:defRPr b="1" i="0" sz="1100" u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  <a:defRPr b="1" i="0" sz="1100" u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  <a:defRPr b="1" i="0" sz="1100" u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  <a:defRPr b="1" i="0" sz="1100" u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  <a:defRPr b="1" i="0" sz="1100" u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  <a:defRPr b="1" i="0" sz="1100" u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6858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1600201"/>
            <a:ext cx="7772400" cy="37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36550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14960" lvl="1" marL="914400" marR="0" rtl="0" algn="l"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04164" lvl="2" marL="1371600" marR="0" rtl="0" algn="l"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04164" lvl="3" marL="1828800" marR="0" rtl="0" algn="l"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04164" lvl="4" marL="2286000" marR="0" rtl="0" algn="l"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04164" lvl="5" marL="2743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04164" lvl="6" marL="3200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04165" lvl="7" marL="3657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04165" lvl="8" marL="4114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0" type="dt"/>
          </p:nvPr>
        </p:nvSpPr>
        <p:spPr>
          <a:xfrm>
            <a:off x="6400800" y="6416675"/>
            <a:ext cx="1981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1" type="ftr"/>
          </p:nvPr>
        </p:nvSpPr>
        <p:spPr>
          <a:xfrm>
            <a:off x="228600" y="6416675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58200" y="6416675"/>
            <a:ext cx="457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  <a:defRPr b="1" i="0" sz="1100" u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  <a:defRPr b="1" i="0" sz="1100" u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  <a:defRPr b="1" i="0" sz="1100" u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  <a:defRPr b="1" i="0" sz="1100" u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  <a:defRPr b="1" i="0" sz="1100" u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  <a:defRPr b="1" i="0" sz="1100" u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  <a:defRPr b="1" i="0" sz="1100" u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  <a:defRPr b="1" i="0" sz="1100" u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  <a:defRPr b="1" i="0" sz="1100" u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10" type="dt"/>
          </p:nvPr>
        </p:nvSpPr>
        <p:spPr>
          <a:xfrm>
            <a:off x="6400800" y="6416675"/>
            <a:ext cx="1981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1" type="ftr"/>
          </p:nvPr>
        </p:nvSpPr>
        <p:spPr>
          <a:xfrm>
            <a:off x="228600" y="6416675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2" type="sldNum"/>
          </p:nvPr>
        </p:nvSpPr>
        <p:spPr>
          <a:xfrm>
            <a:off x="8458200" y="6416675"/>
            <a:ext cx="457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  <a:defRPr b="1" i="0" sz="11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  <a:defRPr b="1" i="0" sz="11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  <a:defRPr b="1" i="0" sz="11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  <a:defRPr b="1" i="0" sz="11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  <a:defRPr b="1" i="0" sz="11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  <a:defRPr b="1" i="0" sz="11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  <a:defRPr b="1" i="0" sz="11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  <a:defRPr b="1" i="0" sz="11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  <a:defRPr b="1" i="0" sz="11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6858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bin"/>
              <a:buNone/>
              <a:defRPr b="0" i="0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bin"/>
              <a:buNone/>
              <a:defRPr b="0" i="0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bin"/>
              <a:buNone/>
              <a:defRPr b="0" i="0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bin"/>
              <a:buNone/>
              <a:defRPr b="0" i="0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bin"/>
              <a:buNone/>
              <a:defRPr b="0" i="0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1600200"/>
            <a:ext cx="7772400" cy="37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3655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1496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04164" lvl="2" marL="1371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04164" lvl="3" marL="1828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04164" lvl="4" marL="22860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04164" lvl="5" marL="2743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04164" lvl="6" marL="3200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04165" lvl="7" marL="3657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04165" lvl="8" marL="4114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0" type="dt"/>
          </p:nvPr>
        </p:nvSpPr>
        <p:spPr>
          <a:xfrm>
            <a:off x="6400800" y="6416675"/>
            <a:ext cx="1981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1" type="ftr"/>
          </p:nvPr>
        </p:nvSpPr>
        <p:spPr>
          <a:xfrm>
            <a:off x="228600" y="6416675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2" type="sldNum"/>
          </p:nvPr>
        </p:nvSpPr>
        <p:spPr>
          <a:xfrm>
            <a:off x="8458200" y="6416675"/>
            <a:ext cx="457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  <a:defRPr b="1" i="0" sz="11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  <a:defRPr b="1" i="0" sz="11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  <a:defRPr b="1" i="0" sz="11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  <a:defRPr b="1" i="0" sz="11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  <a:defRPr b="1" i="0" sz="11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  <a:defRPr b="1" i="0" sz="11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  <a:defRPr b="1" i="0" sz="11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  <a:defRPr b="1" i="0" sz="11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  <a:defRPr b="1" i="0" sz="11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4" Type="http://schemas.openxmlformats.org/officeDocument/2006/relationships/theme" Target="../theme/theme6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4.jp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4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4.jp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5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1" name="Shape 1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Shape 12"/>
            <p:cNvSpPr txBox="1"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" name="Shape 13"/>
          <p:cNvSpPr/>
          <p:nvPr/>
        </p:nvSpPr>
        <p:spPr>
          <a:xfrm>
            <a:off x="0" y="5292725"/>
            <a:ext cx="9144000" cy="1443000"/>
          </a:xfrm>
          <a:custGeom>
            <a:pathLst>
              <a:path extrusionOk="0" h="120000" w="120000">
                <a:moveTo>
                  <a:pt x="0" y="594"/>
                </a:moveTo>
                <a:lnTo>
                  <a:pt x="120000" y="0"/>
                </a:lnTo>
                <a:cubicBezTo>
                  <a:pt x="119979" y="6864"/>
                  <a:pt x="119989" y="14323"/>
                  <a:pt x="119968" y="21188"/>
                </a:cubicBezTo>
                <a:lnTo>
                  <a:pt x="82654" y="120000"/>
                </a:lnTo>
                <a:lnTo>
                  <a:pt x="0" y="30495"/>
                </a:lnTo>
                <a:lnTo>
                  <a:pt x="0" y="594"/>
                </a:lnTo>
                <a:close/>
              </a:path>
            </a:pathLst>
          </a:custGeom>
          <a:gradFill>
            <a:gsLst>
              <a:gs pos="0">
                <a:srgbClr val="94C600"/>
              </a:gs>
              <a:gs pos="14000">
                <a:srgbClr val="D0FF44"/>
              </a:gs>
              <a:gs pos="83000">
                <a:srgbClr val="94C600"/>
              </a:gs>
              <a:gs pos="100000">
                <a:srgbClr val="94C600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Shape 14"/>
          <p:cNvGrpSpPr/>
          <p:nvPr/>
        </p:nvGrpSpPr>
        <p:grpSpPr>
          <a:xfrm>
            <a:off x="-6350" y="5291137"/>
            <a:ext cx="9156600" cy="1451100"/>
            <a:chOff x="-6350" y="5291137"/>
            <a:chExt cx="9156600" cy="1451100"/>
          </a:xfrm>
        </p:grpSpPr>
        <p:pic>
          <p:nvPicPr>
            <p:cNvPr id="15" name="Shape 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6350" y="5291137"/>
              <a:ext cx="9156600" cy="1451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Shape 16"/>
            <p:cNvSpPr txBox="1"/>
            <p:nvPr/>
          </p:nvSpPr>
          <p:spPr>
            <a:xfrm>
              <a:off x="0" y="5292725"/>
              <a:ext cx="9144000" cy="144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" name="Shape 17"/>
          <p:cNvSpPr/>
          <p:nvPr/>
        </p:nvSpPr>
        <p:spPr>
          <a:xfrm>
            <a:off x="0" y="5546725"/>
            <a:ext cx="9147300" cy="1312800"/>
          </a:xfrm>
          <a:custGeom>
            <a:pathLst>
              <a:path extrusionOk="0" h="120000" w="120000">
                <a:moveTo>
                  <a:pt x="0" y="11956"/>
                </a:moveTo>
                <a:lnTo>
                  <a:pt x="82987" y="109347"/>
                </a:lnTo>
                <a:lnTo>
                  <a:pt x="119937" y="0"/>
                </a:lnTo>
                <a:lnTo>
                  <a:pt x="120000" y="120000"/>
                </a:lnTo>
                <a:lnTo>
                  <a:pt x="0" y="119782"/>
                </a:lnTo>
                <a:lnTo>
                  <a:pt x="0" y="11956"/>
                </a:lnTo>
                <a:close/>
              </a:path>
            </a:pathLst>
          </a:custGeom>
          <a:gradFill>
            <a:gsLst>
              <a:gs pos="0">
                <a:srgbClr val="FFC299"/>
              </a:gs>
              <a:gs pos="50000">
                <a:srgbClr val="FF6700"/>
              </a:gs>
              <a:gs pos="100000">
                <a:srgbClr val="FFA466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Shape 18"/>
          <p:cNvSpPr txBox="1"/>
          <p:nvPr/>
        </p:nvSpPr>
        <p:spPr>
          <a:xfrm>
            <a:off x="0" y="5262562"/>
            <a:ext cx="9144000" cy="7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Shape 19"/>
          <p:cNvSpPr/>
          <p:nvPr/>
        </p:nvSpPr>
        <p:spPr>
          <a:xfrm>
            <a:off x="0" y="5502275"/>
            <a:ext cx="9144000" cy="1271700"/>
          </a:xfrm>
          <a:custGeom>
            <a:pathLst>
              <a:path extrusionOk="0" h="120000" w="120000">
                <a:moveTo>
                  <a:pt x="29" y="11469"/>
                </a:moveTo>
                <a:lnTo>
                  <a:pt x="82780" y="112747"/>
                </a:lnTo>
                <a:lnTo>
                  <a:pt x="120000" y="0"/>
                </a:lnTo>
                <a:cubicBezTo>
                  <a:pt x="119989" y="2492"/>
                  <a:pt x="119979" y="4985"/>
                  <a:pt x="119968" y="7478"/>
                </a:cubicBezTo>
                <a:lnTo>
                  <a:pt x="82877" y="120000"/>
                </a:lnTo>
                <a:lnTo>
                  <a:pt x="0" y="18947"/>
                </a:lnTo>
                <a:cubicBezTo>
                  <a:pt x="0" y="16304"/>
                  <a:pt x="30" y="14111"/>
                  <a:pt x="29" y="114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x="6858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685800" y="1600200"/>
            <a:ext cx="77724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36550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14960" lvl="1" marL="914400" marR="0" rtl="0" algn="l"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04164" lvl="2" marL="1371600" marR="0" rtl="0" algn="l"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04164" lvl="3" marL="1828800" marR="0" rtl="0" algn="l"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04164" lvl="4" marL="2286000" marR="0" rtl="0" algn="l"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04164" lvl="5" marL="2743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04164" lvl="6" marL="3200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04165" lvl="7" marL="3657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04165" lvl="8" marL="4114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0" type="dt"/>
          </p:nvPr>
        </p:nvSpPr>
        <p:spPr>
          <a:xfrm>
            <a:off x="6400800" y="6416675"/>
            <a:ext cx="1981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1" type="ftr"/>
          </p:nvPr>
        </p:nvSpPr>
        <p:spPr>
          <a:xfrm>
            <a:off x="228600" y="6416675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58200" y="6416675"/>
            <a:ext cx="457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  <a:defRPr b="1" i="0" sz="1100" u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  <a:defRPr b="1" i="0" sz="1100" u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  <a:defRPr b="1" i="0" sz="1100" u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  <a:defRPr b="1" i="0" sz="1100" u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  <a:defRPr b="1" i="0" sz="1100" u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  <a:defRPr b="1" i="0" sz="1100" u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  <a:defRPr b="1" i="0" sz="1100" u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  <a:defRPr b="1" i="0" sz="1100" u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  <a:defRPr b="1" i="0" sz="1100" u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Shape 3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3" name="Shape 3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" name="Shape 34"/>
            <p:cNvSpPr txBox="1"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" name="Shape 35"/>
          <p:cNvSpPr txBox="1"/>
          <p:nvPr>
            <p:ph type="title"/>
          </p:nvPr>
        </p:nvSpPr>
        <p:spPr>
          <a:xfrm>
            <a:off x="6858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685800" y="1600200"/>
            <a:ext cx="77724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36550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14960" lvl="1" marL="914400" marR="0" rtl="0" algn="l"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04164" lvl="2" marL="1371600" marR="0" rtl="0" algn="l"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04164" lvl="3" marL="1828800" marR="0" rtl="0" algn="l"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04164" lvl="4" marL="2286000" marR="0" rtl="0" algn="l"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04164" lvl="5" marL="2743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04164" lvl="6" marL="3200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04165" lvl="7" marL="3657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04165" lvl="8" marL="4114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6400800" y="6416675"/>
            <a:ext cx="1981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228600" y="6416675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458200" y="6416675"/>
            <a:ext cx="457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  <a:defRPr b="1" i="0" sz="1100" u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  <a:defRPr b="1" i="0" sz="1100" u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  <a:defRPr b="1" i="0" sz="1100" u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  <a:defRPr b="1" i="0" sz="1100" u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  <a:defRPr b="1" i="0" sz="1100" u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  <a:defRPr b="1" i="0" sz="1100" u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  <a:defRPr b="1" i="0" sz="1100" u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  <a:defRPr b="1" i="0" sz="1100" u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  <a:defRPr b="1" i="0" sz="1100" u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Shape 4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9" name="Shape 4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" name="Shape 50"/>
            <p:cNvSpPr txBox="1"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" name="Shape 51"/>
          <p:cNvSpPr/>
          <p:nvPr/>
        </p:nvSpPr>
        <p:spPr>
          <a:xfrm>
            <a:off x="0" y="5457825"/>
            <a:ext cx="7239000" cy="1400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74285"/>
                </a:lnTo>
                <a:lnTo>
                  <a:pt x="30315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C600"/>
              </a:gs>
              <a:gs pos="34000">
                <a:srgbClr val="94C600"/>
              </a:gs>
              <a:gs pos="48000">
                <a:srgbClr val="DFFF82"/>
              </a:gs>
              <a:gs pos="100000">
                <a:srgbClr val="94C600"/>
              </a:gs>
            </a:gsLst>
            <a:lin ang="582010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1808162" y="6148387"/>
            <a:ext cx="7337400" cy="711300"/>
          </a:xfrm>
          <a:custGeom>
            <a:pathLst>
              <a:path extrusionOk="0" h="120000" w="120000">
                <a:moveTo>
                  <a:pt x="0" y="119656"/>
                </a:moveTo>
                <a:lnTo>
                  <a:pt x="120000" y="0"/>
                </a:lnTo>
                <a:cubicBezTo>
                  <a:pt x="119974" y="39598"/>
                  <a:pt x="119987" y="80401"/>
                  <a:pt x="119961" y="120000"/>
                </a:cubicBezTo>
                <a:lnTo>
                  <a:pt x="0" y="119656"/>
                </a:lnTo>
                <a:close/>
              </a:path>
            </a:pathLst>
          </a:custGeom>
          <a:gradFill>
            <a:gsLst>
              <a:gs pos="0">
                <a:srgbClr val="FF6700"/>
              </a:gs>
              <a:gs pos="28000">
                <a:srgbClr val="FF6700"/>
              </a:gs>
              <a:gs pos="40000">
                <a:srgbClr val="FFC299"/>
              </a:gs>
              <a:gs pos="100000">
                <a:srgbClr val="FFC299"/>
              </a:gs>
            </a:gsLst>
            <a:lin ang="15899923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/>
          <p:nvPr/>
        </p:nvSpPr>
        <p:spPr>
          <a:xfrm>
            <a:off x="0" y="5411787"/>
            <a:ext cx="7605600" cy="928800"/>
          </a:xfrm>
          <a:custGeom>
            <a:pathLst>
              <a:path extrusionOk="0" h="120000" w="120000">
                <a:moveTo>
                  <a:pt x="0" y="0"/>
                </a:moveTo>
                <a:cubicBezTo>
                  <a:pt x="0" y="3261"/>
                  <a:pt x="0" y="6523"/>
                  <a:pt x="0" y="9785"/>
                </a:cubicBezTo>
                <a:lnTo>
                  <a:pt x="114001" y="120000"/>
                </a:lnTo>
                <a:lnTo>
                  <a:pt x="120000" y="1160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1681162" y="6116637"/>
            <a:ext cx="7464300" cy="741300"/>
          </a:xfrm>
          <a:custGeom>
            <a:pathLst>
              <a:path extrusionOk="0" h="120000" w="120000">
                <a:moveTo>
                  <a:pt x="120000" y="0"/>
                </a:moveTo>
                <a:lnTo>
                  <a:pt x="0" y="120000"/>
                </a:lnTo>
                <a:lnTo>
                  <a:pt x="12141" y="119999"/>
                </a:lnTo>
                <a:lnTo>
                  <a:pt x="120000" y="12080"/>
                </a:lnTo>
                <a:lnTo>
                  <a:pt x="1200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Shape 55"/>
          <p:cNvSpPr txBox="1"/>
          <p:nvPr>
            <p:ph type="title"/>
          </p:nvPr>
        </p:nvSpPr>
        <p:spPr>
          <a:xfrm>
            <a:off x="6858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1600200"/>
            <a:ext cx="77724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36550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14960" lvl="1" marL="914400" marR="0" rtl="0" algn="l"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04164" lvl="2" marL="1371600" marR="0" rtl="0" algn="l"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04164" lvl="3" marL="1828800" marR="0" rtl="0" algn="l"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04164" lvl="4" marL="2286000" marR="0" rtl="0" algn="l"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04164" lvl="5" marL="2743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04164" lvl="6" marL="3200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04165" lvl="7" marL="3657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04165" lvl="8" marL="4114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0" type="dt"/>
          </p:nvPr>
        </p:nvSpPr>
        <p:spPr>
          <a:xfrm>
            <a:off x="6400800" y="6416675"/>
            <a:ext cx="1981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1" type="ftr"/>
          </p:nvPr>
        </p:nvSpPr>
        <p:spPr>
          <a:xfrm>
            <a:off x="228600" y="6416675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58200" y="6416675"/>
            <a:ext cx="457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  <a:defRPr b="1" i="0" sz="1100" u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  <a:defRPr b="1" i="0" sz="1100" u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  <a:defRPr b="1" i="0" sz="1100" u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  <a:defRPr b="1" i="0" sz="1100" u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  <a:defRPr b="1" i="0" sz="1100" u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  <a:defRPr b="1" i="0" sz="1100" u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  <a:defRPr b="1" i="0" sz="1100" u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  <a:defRPr b="1" i="0" sz="1100" u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  <a:defRPr b="1" i="0" sz="1100" u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Shape 6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8" name="Shape 6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Shape 69"/>
            <p:cNvSpPr txBox="1"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" name="Shape 70"/>
          <p:cNvSpPr/>
          <p:nvPr/>
        </p:nvSpPr>
        <p:spPr>
          <a:xfrm>
            <a:off x="0" y="5730875"/>
            <a:ext cx="9147300" cy="1127100"/>
          </a:xfrm>
          <a:custGeom>
            <a:pathLst>
              <a:path extrusionOk="0" h="120000" w="120000">
                <a:moveTo>
                  <a:pt x="0" y="91875"/>
                </a:moveTo>
                <a:lnTo>
                  <a:pt x="119958" y="0"/>
                </a:lnTo>
                <a:cubicBezTo>
                  <a:pt x="119947" y="39830"/>
                  <a:pt x="120000" y="80169"/>
                  <a:pt x="119989" y="120000"/>
                </a:cubicBezTo>
                <a:lnTo>
                  <a:pt x="0" y="119691"/>
                </a:lnTo>
                <a:cubicBezTo>
                  <a:pt x="0" y="110419"/>
                  <a:pt x="0" y="101147"/>
                  <a:pt x="0" y="91875"/>
                </a:cubicBezTo>
                <a:close/>
              </a:path>
            </a:pathLst>
          </a:custGeom>
          <a:gradFill>
            <a:gsLst>
              <a:gs pos="0">
                <a:srgbClr val="FF6700"/>
              </a:gs>
              <a:gs pos="39000">
                <a:srgbClr val="FF6700"/>
              </a:gs>
              <a:gs pos="50000">
                <a:srgbClr val="FFC299"/>
              </a:gs>
              <a:gs pos="100000">
                <a:srgbClr val="FFC299"/>
              </a:gs>
            </a:gsLst>
            <a:lin ang="15899923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Shape 71"/>
          <p:cNvSpPr/>
          <p:nvPr/>
        </p:nvSpPr>
        <p:spPr>
          <a:xfrm>
            <a:off x="0" y="5381625"/>
            <a:ext cx="3286200" cy="1208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88047"/>
                </a:lnTo>
                <a:lnTo>
                  <a:pt x="0" y="1199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Shape 72"/>
          <p:cNvSpPr/>
          <p:nvPr/>
        </p:nvSpPr>
        <p:spPr>
          <a:xfrm>
            <a:off x="-3175" y="5695950"/>
            <a:ext cx="9147300" cy="930300"/>
          </a:xfrm>
          <a:custGeom>
            <a:pathLst>
              <a:path extrusionOk="0" h="120000" w="120000">
                <a:moveTo>
                  <a:pt x="120000" y="0"/>
                </a:moveTo>
                <a:lnTo>
                  <a:pt x="0" y="110396"/>
                </a:lnTo>
                <a:cubicBezTo>
                  <a:pt x="10" y="114109"/>
                  <a:pt x="20" y="116286"/>
                  <a:pt x="31" y="120000"/>
                </a:cubicBezTo>
                <a:lnTo>
                  <a:pt x="120000" y="9603"/>
                </a:lnTo>
                <a:lnTo>
                  <a:pt x="1200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Shape 73"/>
          <p:cNvSpPr/>
          <p:nvPr/>
        </p:nvSpPr>
        <p:spPr>
          <a:xfrm>
            <a:off x="0" y="5346700"/>
            <a:ext cx="3425700" cy="944700"/>
          </a:xfrm>
          <a:custGeom>
            <a:pathLst>
              <a:path extrusionOk="0" h="120000" w="120000">
                <a:moveTo>
                  <a:pt x="0" y="0"/>
                </a:moveTo>
                <a:cubicBezTo>
                  <a:pt x="0" y="3203"/>
                  <a:pt x="0" y="6407"/>
                  <a:pt x="0" y="9611"/>
                </a:cubicBezTo>
                <a:lnTo>
                  <a:pt x="112235" y="120000"/>
                </a:lnTo>
                <a:lnTo>
                  <a:pt x="120000" y="1173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Shape 74"/>
          <p:cNvSpPr txBox="1"/>
          <p:nvPr>
            <p:ph type="title"/>
          </p:nvPr>
        </p:nvSpPr>
        <p:spPr>
          <a:xfrm>
            <a:off x="6858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bin"/>
              <a:buNone/>
              <a:defRPr b="0" i="0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bin"/>
              <a:buNone/>
              <a:defRPr b="0" i="0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bin"/>
              <a:buNone/>
              <a:defRPr b="0" i="0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bin"/>
              <a:buNone/>
              <a:defRPr b="0" i="0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bin"/>
              <a:buNone/>
              <a:defRPr b="0" i="0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1600200"/>
            <a:ext cx="77724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3655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1496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04164" lvl="2" marL="1371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04164" lvl="3" marL="1828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04164" lvl="4" marL="22860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04164" lvl="5" marL="2743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04164" lvl="6" marL="3200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04165" lvl="7" marL="3657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04165" lvl="8" marL="4114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0" type="dt"/>
          </p:nvPr>
        </p:nvSpPr>
        <p:spPr>
          <a:xfrm>
            <a:off x="6400800" y="6416675"/>
            <a:ext cx="1981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1" type="ftr"/>
          </p:nvPr>
        </p:nvSpPr>
        <p:spPr>
          <a:xfrm>
            <a:off x="228600" y="6416675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8458200" y="6416675"/>
            <a:ext cx="457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  <a:defRPr b="1" i="0" sz="11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  <a:defRPr b="1" i="0" sz="11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  <a:defRPr b="1" i="0" sz="11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  <a:defRPr b="1" i="0" sz="11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  <a:defRPr b="1" i="0" sz="11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  <a:defRPr b="1" i="0" sz="11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  <a:defRPr b="1" i="0" sz="11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  <a:defRPr b="1" i="0" sz="11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  <a:defRPr b="1" i="0" sz="11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Shape 8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5" name="Shape 8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" name="Shape 86"/>
            <p:cNvSpPr txBox="1"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" name="Shape 87"/>
          <p:cNvSpPr/>
          <p:nvPr/>
        </p:nvSpPr>
        <p:spPr>
          <a:xfrm>
            <a:off x="0" y="5457825"/>
            <a:ext cx="7239000" cy="1400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74285"/>
                </a:lnTo>
                <a:lnTo>
                  <a:pt x="30315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C600"/>
              </a:gs>
              <a:gs pos="34000">
                <a:srgbClr val="94C600"/>
              </a:gs>
              <a:gs pos="48000">
                <a:srgbClr val="DFFF82"/>
              </a:gs>
              <a:gs pos="100000">
                <a:srgbClr val="94C600"/>
              </a:gs>
            </a:gsLst>
            <a:lin ang="582010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Shape 88"/>
          <p:cNvSpPr/>
          <p:nvPr/>
        </p:nvSpPr>
        <p:spPr>
          <a:xfrm>
            <a:off x="1808161" y="6148387"/>
            <a:ext cx="7337400" cy="711300"/>
          </a:xfrm>
          <a:custGeom>
            <a:pathLst>
              <a:path extrusionOk="0" h="120000" w="120000">
                <a:moveTo>
                  <a:pt x="0" y="119656"/>
                </a:moveTo>
                <a:lnTo>
                  <a:pt x="120000" y="0"/>
                </a:lnTo>
                <a:cubicBezTo>
                  <a:pt x="119974" y="39598"/>
                  <a:pt x="119987" y="80401"/>
                  <a:pt x="119961" y="120000"/>
                </a:cubicBezTo>
                <a:lnTo>
                  <a:pt x="0" y="119656"/>
                </a:lnTo>
                <a:close/>
              </a:path>
            </a:pathLst>
          </a:custGeom>
          <a:gradFill>
            <a:gsLst>
              <a:gs pos="0">
                <a:srgbClr val="FF6700"/>
              </a:gs>
              <a:gs pos="28000">
                <a:srgbClr val="FF6700"/>
              </a:gs>
              <a:gs pos="40000">
                <a:srgbClr val="FFC299"/>
              </a:gs>
              <a:gs pos="100000">
                <a:srgbClr val="FFC299"/>
              </a:gs>
            </a:gsLst>
            <a:lin ang="15899923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Shape 89"/>
          <p:cNvSpPr/>
          <p:nvPr/>
        </p:nvSpPr>
        <p:spPr>
          <a:xfrm>
            <a:off x="0" y="5411787"/>
            <a:ext cx="7605600" cy="928800"/>
          </a:xfrm>
          <a:custGeom>
            <a:pathLst>
              <a:path extrusionOk="0" h="120000" w="120000">
                <a:moveTo>
                  <a:pt x="0" y="0"/>
                </a:moveTo>
                <a:cubicBezTo>
                  <a:pt x="0" y="3261"/>
                  <a:pt x="0" y="6523"/>
                  <a:pt x="0" y="9785"/>
                </a:cubicBezTo>
                <a:lnTo>
                  <a:pt x="114001" y="120000"/>
                </a:lnTo>
                <a:lnTo>
                  <a:pt x="120000" y="1160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Shape 90"/>
          <p:cNvSpPr/>
          <p:nvPr/>
        </p:nvSpPr>
        <p:spPr>
          <a:xfrm>
            <a:off x="1681161" y="6116637"/>
            <a:ext cx="7464300" cy="741300"/>
          </a:xfrm>
          <a:custGeom>
            <a:pathLst>
              <a:path extrusionOk="0" h="120000" w="120000">
                <a:moveTo>
                  <a:pt x="120000" y="0"/>
                </a:moveTo>
                <a:lnTo>
                  <a:pt x="0" y="120000"/>
                </a:lnTo>
                <a:lnTo>
                  <a:pt x="12141" y="119999"/>
                </a:lnTo>
                <a:lnTo>
                  <a:pt x="120000" y="12080"/>
                </a:lnTo>
                <a:lnTo>
                  <a:pt x="1200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Shape 91"/>
          <p:cNvSpPr txBox="1"/>
          <p:nvPr>
            <p:ph type="title"/>
          </p:nvPr>
        </p:nvSpPr>
        <p:spPr>
          <a:xfrm>
            <a:off x="6858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bin"/>
              <a:buNone/>
              <a:defRPr b="0" i="0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bin"/>
              <a:buNone/>
              <a:defRPr b="0" i="0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bin"/>
              <a:buNone/>
              <a:defRPr b="0" i="0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bin"/>
              <a:buNone/>
              <a:defRPr b="0" i="0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bin"/>
              <a:buNone/>
              <a:defRPr b="0" i="0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1600200"/>
            <a:ext cx="77724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3655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1496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04164" lvl="2" marL="1371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04164" lvl="3" marL="1828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04164" lvl="4" marL="22860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04164" lvl="5" marL="2743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04164" lvl="6" marL="3200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04165" lvl="7" marL="3657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04165" lvl="8" marL="4114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0" type="dt"/>
          </p:nvPr>
        </p:nvSpPr>
        <p:spPr>
          <a:xfrm>
            <a:off x="6400800" y="6416675"/>
            <a:ext cx="1981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1" type="ftr"/>
          </p:nvPr>
        </p:nvSpPr>
        <p:spPr>
          <a:xfrm>
            <a:off x="228600" y="6416675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2" type="sldNum"/>
          </p:nvPr>
        </p:nvSpPr>
        <p:spPr>
          <a:xfrm>
            <a:off x="8458200" y="6416675"/>
            <a:ext cx="457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  <a:defRPr b="1" i="0" sz="11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  <a:defRPr b="1" i="0" sz="11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  <a:defRPr b="1" i="0" sz="11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  <a:defRPr b="1" i="0" sz="11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  <a:defRPr b="1" i="0" sz="11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  <a:defRPr b="1" i="0" sz="11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  <a:defRPr b="1" i="0" sz="11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  <a:defRPr b="1" i="0" sz="11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  <a:defRPr b="1" i="0" sz="11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6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Relationship Id="rId4" Type="http://schemas.openxmlformats.org/officeDocument/2006/relationships/image" Target="../media/image10.jpg"/><Relationship Id="rId5" Type="http://schemas.openxmlformats.org/officeDocument/2006/relationships/image" Target="../media/image14.jpg"/><Relationship Id="rId6" Type="http://schemas.openxmlformats.org/officeDocument/2006/relationships/image" Target="../media/image11.jpg"/><Relationship Id="rId7" Type="http://schemas.openxmlformats.org/officeDocument/2006/relationships/image" Target="../media/image8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12.jpg"/><Relationship Id="rId5" Type="http://schemas.openxmlformats.org/officeDocument/2006/relationships/image" Target="../media/image9.jpg"/><Relationship Id="rId6" Type="http://schemas.openxmlformats.org/officeDocument/2006/relationships/image" Target="../media/image13.jpg"/><Relationship Id="rId7" Type="http://schemas.openxmlformats.org/officeDocument/2006/relationships/image" Target="../media/image1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5425" y="304725"/>
            <a:ext cx="6188925" cy="469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6858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bin"/>
              <a:buNone/>
            </a:pPr>
            <a:r>
              <a:rPr b="1" i="0" lang="en-US" sz="3600" u="sng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ENGLISH - 8 CREDITS</a:t>
            </a:r>
            <a:endParaRPr/>
          </a:p>
        </p:txBody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1048625"/>
            <a:ext cx="7772400" cy="53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2794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Char char="●"/>
            </a:pPr>
            <a:r>
              <a:rPr b="1" i="0" lang="en-US" sz="3200" u="sng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9th</a:t>
            </a:r>
            <a:r>
              <a:rPr b="1" i="0" lang="en-US" sz="3200" u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endParaRPr/>
          </a:p>
          <a:p>
            <a:pPr indent="-273050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Char char="●"/>
            </a:pPr>
            <a:r>
              <a:rPr b="1" i="0" lang="en-US" sz="3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English 9 A</a:t>
            </a:r>
            <a:r>
              <a:rPr b="1" lang="en-US" sz="3200"/>
              <a:t>B or AXB</a:t>
            </a:r>
            <a:endParaRPr/>
          </a:p>
          <a:p>
            <a:pPr indent="-27940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Char char="●"/>
            </a:pPr>
            <a:r>
              <a:rPr b="1" i="0" lang="en-US" sz="3200" u="sng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10th</a:t>
            </a:r>
            <a:endParaRPr b="1" i="0" sz="3200" u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73050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Char char="●"/>
            </a:pPr>
            <a:r>
              <a:rPr b="1" i="0" lang="en-US" sz="3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English 10 A</a:t>
            </a:r>
            <a:r>
              <a:rPr b="1" lang="en-US" sz="3200"/>
              <a:t>B or AXB</a:t>
            </a:r>
            <a:endParaRPr/>
          </a:p>
          <a:p>
            <a:pPr indent="-27940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Char char="●"/>
            </a:pPr>
            <a:r>
              <a:rPr b="1" i="0" lang="en-US" sz="3200" u="sng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11th</a:t>
            </a:r>
            <a:endParaRPr b="1" i="0" sz="3200" u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73050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Char char="●"/>
            </a:pPr>
            <a:r>
              <a:rPr b="1" i="0" lang="en-US" sz="3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English 11 A &amp; B </a:t>
            </a:r>
            <a:endParaRPr b="1" sz="3200"/>
          </a:p>
          <a:p>
            <a:pPr indent="-30988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Char char="●"/>
            </a:pPr>
            <a:r>
              <a:rPr b="1" lang="en-US" sz="3200"/>
              <a:t>12th</a:t>
            </a:r>
            <a:endParaRPr b="1" sz="3200"/>
          </a:p>
          <a:p>
            <a:pPr indent="-303530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Char char="●"/>
            </a:pPr>
            <a:r>
              <a:rPr b="1" lang="en-US" sz="3200"/>
              <a:t>Senior English Capstone </a:t>
            </a:r>
            <a:endParaRPr b="1" sz="3200"/>
          </a:p>
          <a:p>
            <a:pPr indent="-17145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171450" lvl="0" marL="342900" marR="0" rtl="0" algn="l"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685800" y="-3"/>
            <a:ext cx="7772400" cy="141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bin"/>
              <a:buNone/>
            </a:pPr>
            <a:r>
              <a:rPr b="1" i="0" lang="en-US" sz="3600" u="sng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ENGLISH - 8 CREDITS</a:t>
            </a:r>
            <a:endParaRPr/>
          </a:p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457200" y="523300"/>
            <a:ext cx="8229600" cy="61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2827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None/>
            </a:pPr>
            <a:r>
              <a:t/>
            </a:r>
            <a:endParaRPr b="0" i="0" sz="2800" u="sng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79400" lvl="0" marL="3429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Char char="●"/>
            </a:pPr>
            <a:r>
              <a:rPr b="1" lang="en-US" sz="2800" u="sng"/>
              <a:t>1</a:t>
            </a:r>
            <a:r>
              <a:rPr b="1" i="0" lang="en-US" sz="2800" u="sng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 additional elective </a:t>
            </a:r>
            <a:r>
              <a:rPr b="1" i="0" lang="en-US" sz="2800" u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(Check grade levels)</a:t>
            </a:r>
            <a:endParaRPr/>
          </a:p>
          <a:p>
            <a:pPr indent="-273050" lvl="1" marL="74295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</a:pPr>
            <a:r>
              <a:rPr b="1" i="0" lang="en-US" sz="2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Print Literacy</a:t>
            </a:r>
            <a:endParaRPr b="1" i="0" sz="24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95910" lvl="1" marL="742950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</a:pPr>
            <a:r>
              <a:rPr b="1" lang="en-US" sz="2400"/>
              <a:t>Creative Writing </a:t>
            </a:r>
            <a:endParaRPr b="1" sz="2400">
              <a:solidFill>
                <a:schemeClr val="lt2"/>
              </a:solidFill>
            </a:endParaRPr>
          </a:p>
          <a:p>
            <a:pPr indent="-295910" lvl="1" marL="742950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</a:pPr>
            <a:r>
              <a:rPr b="1" lang="en-US" sz="2400"/>
              <a:t>Contemporary Novels</a:t>
            </a:r>
            <a:endParaRPr b="1" sz="2400">
              <a:solidFill>
                <a:schemeClr val="lt2"/>
              </a:solidFill>
            </a:endParaRPr>
          </a:p>
          <a:p>
            <a:pPr indent="-295910" lvl="1" marL="74295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</a:pPr>
            <a:r>
              <a:rPr b="1" lang="en-US" sz="2400"/>
              <a:t>Speech - </a:t>
            </a:r>
            <a:r>
              <a:rPr b="1" lang="en-US" sz="2400">
                <a:solidFill>
                  <a:srgbClr val="00FF00"/>
                </a:solidFill>
              </a:rPr>
              <a:t>NEW</a:t>
            </a:r>
            <a:endParaRPr b="1" sz="2400">
              <a:solidFill>
                <a:srgbClr val="00FF00"/>
              </a:solidFill>
            </a:endParaRPr>
          </a:p>
          <a:p>
            <a:pPr indent="-273050" lvl="1" marL="74295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</a:pPr>
            <a:r>
              <a:rPr b="1" i="0" lang="en-US" sz="2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AP Lit &amp; Composition</a:t>
            </a:r>
            <a:endParaRPr/>
          </a:p>
          <a:p>
            <a:pPr indent="-273050" lvl="1" marL="74295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</a:pPr>
            <a:r>
              <a:rPr b="1" i="0" lang="en-US" sz="2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Composition 1 &amp; 2 (dual credit)</a:t>
            </a:r>
            <a:endParaRPr/>
          </a:p>
          <a:p>
            <a:pPr indent="-273050" lvl="1" marL="74295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</a:pPr>
            <a:r>
              <a:rPr b="1" i="0" lang="en-US" sz="2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Public Speaking (dual credit)</a:t>
            </a:r>
            <a:endParaRPr/>
          </a:p>
          <a:p>
            <a:pPr indent="-295910" lvl="1" marL="74295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</a:pPr>
            <a:r>
              <a:rPr b="1" lang="en-US" sz="2400"/>
              <a:t>Creative Writing </a:t>
            </a:r>
            <a:endParaRPr b="1" sz="2400">
              <a:solidFill>
                <a:schemeClr val="lt2"/>
              </a:solidFill>
            </a:endParaRPr>
          </a:p>
          <a:p>
            <a:pPr indent="-295910" lvl="1" marL="74295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</a:pPr>
            <a:r>
              <a:rPr b="1" lang="en-US" sz="2400"/>
              <a:t>Contemporary Novels</a:t>
            </a:r>
            <a:endParaRPr b="1" sz="2400">
              <a:solidFill>
                <a:schemeClr val="lt2"/>
              </a:solidFill>
            </a:endParaRPr>
          </a:p>
          <a:p>
            <a:pPr indent="0" lvl="1" marL="4699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1" sz="2400"/>
          </a:p>
          <a:p>
            <a:pPr indent="-143509" lvl="1" marL="74295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73050" lvl="1" marL="74295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171450" lvl="0" marL="3429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171450" lvl="0" marL="342900" marR="0" rtl="0" algn="l"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6858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bin"/>
              <a:buNone/>
            </a:pPr>
            <a:r>
              <a:rPr b="1" i="0" lang="en-US" sz="3600" u="sng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MATH - 3 YEARS</a:t>
            </a:r>
            <a:endParaRPr/>
          </a:p>
        </p:txBody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1600200"/>
            <a:ext cx="7772400" cy="37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2794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Char char="●"/>
            </a:pPr>
            <a:r>
              <a:rPr b="1" i="0" lang="en-US" sz="2800" u="sng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3 years of Math required</a:t>
            </a:r>
            <a:endParaRPr b="1" i="0" sz="2800" u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73050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Char char="●"/>
            </a:pPr>
            <a:r>
              <a:rPr b="1" i="0" lang="en-US" sz="2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Regents (IOWA, ISU, UNI)</a:t>
            </a:r>
            <a:endParaRPr/>
          </a:p>
          <a:p>
            <a:pPr indent="-279400" lvl="2" marL="11430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380"/>
              <a:buFont typeface="Noto Sans Symbols"/>
              <a:buChar char="●"/>
            </a:pPr>
            <a:r>
              <a:rPr b="1" i="0" lang="en-US" sz="2800" u="none" cap="none" strike="noStrik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rPr>
              <a:t>Must take Integrated 1, 2, and 3 for admission to Iowa Universities</a:t>
            </a:r>
            <a:endParaRPr>
              <a:solidFill>
                <a:schemeClr val="lt2"/>
              </a:solidFill>
            </a:endParaRPr>
          </a:p>
          <a:p>
            <a:pPr indent="-27940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Char char="●"/>
            </a:pPr>
            <a:r>
              <a:rPr b="1" i="0" lang="en-US" sz="2800" u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4 years recommended </a:t>
            </a:r>
            <a:endParaRPr b="1" sz="2800"/>
          </a:p>
          <a:p>
            <a:pPr indent="-27940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Char char="●"/>
            </a:pPr>
            <a:r>
              <a:rPr b="1" i="0" lang="en-US" sz="2800" u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Course Recommendation from teacher</a:t>
            </a:r>
            <a:endParaRPr/>
          </a:p>
          <a:p>
            <a:pPr indent="-27940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Char char="●"/>
            </a:pPr>
            <a:r>
              <a:rPr b="1" i="0" lang="en-US" sz="2800" u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Look over Sequences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/>
        </p:nvSpPr>
        <p:spPr>
          <a:xfrm>
            <a:off x="457200" y="0"/>
            <a:ext cx="8147100" cy="9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b="1" i="0" lang="en-US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Math Sequences</a:t>
            </a:r>
            <a:endParaRPr b="1" i="0" sz="4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98" name="Shape 198"/>
          <p:cNvGraphicFramePr/>
          <p:nvPr/>
        </p:nvGraphicFramePr>
        <p:xfrm>
          <a:off x="457200" y="1040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{A960C8E5-7993-4025-BDEE-E741AC04500F}</a:tableStyleId>
              </a:tblPr>
              <a:tblGrid>
                <a:gridCol w="1543050"/>
                <a:gridCol w="1745475"/>
                <a:gridCol w="1648825"/>
                <a:gridCol w="1648825"/>
                <a:gridCol w="1648825"/>
              </a:tblGrid>
              <a:tr h="4866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b="1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0" marL="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r>
                        <a:rPr b="1" baseline="30000" i="0" lang="en-US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</a:t>
                      </a:r>
                      <a:r>
                        <a:rPr b="1" i="0" lang="en-US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Grade</a:t>
                      </a:r>
                      <a:endParaRPr b="1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r>
                        <a:rPr b="1" baseline="30000" i="0" lang="en-US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</a:t>
                      </a:r>
                      <a:r>
                        <a:rPr b="1" i="0" lang="en-US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Grade</a:t>
                      </a:r>
                      <a:endParaRPr b="1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r>
                        <a:rPr b="1" baseline="30000" i="0" lang="en-US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</a:t>
                      </a:r>
                      <a:r>
                        <a:rPr b="1" i="0" lang="en-US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Grade</a:t>
                      </a:r>
                      <a:endParaRPr b="1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Cabin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lt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12</a:t>
                      </a:r>
                      <a:r>
                        <a:rPr b="1" baseline="30000" lang="en-US" sz="1800" u="none" cap="none" strike="noStrike">
                          <a:solidFill>
                            <a:schemeClr val="lt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th</a:t>
                      </a:r>
                      <a:r>
                        <a:rPr b="1" lang="en-US" sz="1800" u="none" cap="none" strike="noStrike">
                          <a:solidFill>
                            <a:schemeClr val="lt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 Grade</a:t>
                      </a:r>
                      <a:endParaRPr b="1" sz="1800" u="none" cap="none" strike="noStrike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25" marB="45725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8506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b="0" i="1" lang="en-US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Sequence 1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b="0" i="1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0" marL="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Pre-Int. Math AxB</a:t>
                      </a:r>
                      <a:endParaRPr b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Int. Math 1A/B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Or 1AxB</a:t>
                      </a:r>
                      <a:endParaRPr b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Applied </a:t>
                      </a:r>
                      <a:endParaRPr b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Math A/B</a:t>
                      </a:r>
                      <a:endParaRPr b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25" marB="45725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8506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b="0" i="1" lang="en-US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Sequence 2</a:t>
                      </a:r>
                      <a:endParaRPr b="0" i="1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0" marL="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Int. Math 1A/B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Or 1AxB</a:t>
                      </a:r>
                      <a:endParaRPr b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Basic Alg. </a:t>
                      </a:r>
                      <a:endParaRPr b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Skills</a:t>
                      </a:r>
                      <a:endParaRPr b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Int. Math 2A/B Or 2AxB</a:t>
                      </a:r>
                      <a:endParaRPr b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Int. Math 3A/B or 3AxB</a:t>
                      </a:r>
                      <a:endParaRPr b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8506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b="0" i="1" lang="en-US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Sequence 3</a:t>
                      </a:r>
                      <a:endParaRPr b="0" i="1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0" marL="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Int. Math 1A/B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Or 1AxB</a:t>
                      </a:r>
                      <a:endParaRPr b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Int. Math 2A/B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Or 2AxB</a:t>
                      </a:r>
                      <a:endParaRPr b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Int. Math 3A/B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Or 3AxB</a:t>
                      </a:r>
                      <a:endParaRPr b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lt1"/>
                          </a:solidFill>
                        </a:rPr>
                        <a:t>Pre-Calc A/B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9284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b="0" i="1" lang="en-US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Sequence 4</a:t>
                      </a:r>
                      <a:endParaRPr b="0" i="1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0" marL="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Int. Math 2A/B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Or 2AxB</a:t>
                      </a:r>
                      <a:endParaRPr b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Int. Math 3A/B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Or 3AxB</a:t>
                      </a:r>
                      <a:endParaRPr b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lt1"/>
                          </a:solidFill>
                        </a:rPr>
                        <a:t>Pre-Calc A/B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AP Calc AxB</a:t>
                      </a:r>
                      <a:endParaRPr b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8506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b="0" i="1" lang="en-US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Sequence 5</a:t>
                      </a:r>
                      <a:endParaRPr b="0" i="1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0" marL="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Int. Math 3A/B </a:t>
                      </a:r>
                      <a:br>
                        <a:rPr b="0" i="0" lang="en-US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i="0" lang="en-US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Or 3AxB</a:t>
                      </a:r>
                      <a:endParaRPr b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lt1"/>
                          </a:solidFill>
                        </a:rPr>
                        <a:t>Pre-Calc A/B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AP Calc AxB</a:t>
                      </a:r>
                      <a:endParaRPr b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lt1"/>
                          </a:solidFill>
                        </a:rPr>
                        <a:t>Calc - GC</a:t>
                      </a:r>
                      <a:endParaRPr/>
                    </a:p>
                  </a:txBody>
                  <a:tcPr marT="45725" marB="45725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x="685800" y="-247874"/>
            <a:ext cx="7772400" cy="16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bin"/>
              <a:buNone/>
            </a:pPr>
            <a:r>
              <a:rPr b="1" i="0" lang="en-US" sz="3600" u="sng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SCIENCE:  6 CREDITS</a:t>
            </a:r>
            <a:endParaRPr/>
          </a:p>
        </p:txBody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413125" y="936425"/>
            <a:ext cx="8372700" cy="53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31369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Char char="●"/>
            </a:pPr>
            <a:r>
              <a:rPr b="1" lang="en-US" sz="3600" u="sng"/>
              <a:t>9th</a:t>
            </a:r>
            <a:endParaRPr b="1" sz="3600" u="sng"/>
          </a:p>
          <a:p>
            <a:pPr indent="-314325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Char char="●"/>
            </a:pPr>
            <a:r>
              <a:rPr b="1" lang="en-US" sz="3000"/>
              <a:t>Integrated Science A &amp; B</a:t>
            </a:r>
            <a:endParaRPr b="1" sz="3000"/>
          </a:p>
          <a:p>
            <a:pPr indent="-330835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b="1" lang="en-US" sz="3000"/>
              <a:t>Must take Applied Physics or Physics A &amp; B before you graduate</a:t>
            </a:r>
            <a:endParaRPr b="1" sz="3000"/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  <a:p>
            <a:pPr indent="-31369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Char char="●"/>
            </a:pPr>
            <a:r>
              <a:rPr b="1" lang="en-US" sz="3600" u="sng"/>
              <a:t>10th</a:t>
            </a:r>
            <a:endParaRPr b="1" sz="3600" u="sng"/>
          </a:p>
          <a:p>
            <a:pPr indent="-273050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550"/>
              <a:buFont typeface="Noto Sans Symbols"/>
              <a:buChar char="●"/>
            </a:pPr>
            <a:r>
              <a:rPr b="1" i="0" lang="en-US" sz="30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Biology A &amp; </a:t>
            </a:r>
            <a:r>
              <a:rPr b="1" lang="en-US" sz="3000"/>
              <a:t>B</a:t>
            </a:r>
            <a:endParaRPr b="1" sz="3000"/>
          </a:p>
          <a:p>
            <a:pPr indent="0" lvl="0" marL="1371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b="1" lang="en-US" sz="3000"/>
              <a:t> or</a:t>
            </a:r>
            <a:endParaRPr b="1" i="0" sz="30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11150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Char char="●"/>
            </a:pPr>
            <a:r>
              <a:rPr b="1" i="0" lang="en-US" sz="30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Applied Physics &amp; Science Exploration</a:t>
            </a:r>
            <a:endParaRPr b="1" i="0" sz="30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type="title"/>
          </p:nvPr>
        </p:nvSpPr>
        <p:spPr>
          <a:xfrm>
            <a:off x="6858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bin"/>
              <a:buNone/>
            </a:pPr>
            <a:r>
              <a:rPr b="1" i="0" lang="en-US" sz="3600" u="sng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SCIENCE – 6 CREDITS</a:t>
            </a:r>
            <a:endParaRPr/>
          </a:p>
        </p:txBody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1412875"/>
            <a:ext cx="8207375" cy="4608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2794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60"/>
              <a:buFont typeface="Noto Sans Symbols"/>
              <a:buChar char="●"/>
            </a:pPr>
            <a:r>
              <a:rPr b="1" i="0" lang="en-US" sz="3600" u="sng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11</a:t>
            </a:r>
            <a:r>
              <a:rPr b="1" baseline="30000" i="0" lang="en-US" sz="3600" u="sng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th</a:t>
            </a:r>
            <a:r>
              <a:rPr b="1" i="0" lang="en-US" sz="3600" u="sng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 &amp; 12</a:t>
            </a:r>
            <a:r>
              <a:rPr b="1" baseline="30000" i="0" lang="en-US" sz="3600" u="sng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th </a:t>
            </a:r>
            <a:endParaRPr b="1" i="0" sz="3600" u="sng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73050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Char char="●"/>
            </a:pPr>
            <a:r>
              <a:rPr b="1" lang="en-US" sz="2800"/>
              <a:t>Applied Physics, Biology A &amp; B, </a:t>
            </a:r>
            <a:r>
              <a:rPr b="1" i="0" lang="en-US" sz="2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Chemistry A &amp; B, Physics A &amp; B, Comparative Anatomy A &amp; B,  AP Biology,  Adv. Chemistry, Forensics,</a:t>
            </a:r>
            <a:endParaRPr b="1" sz="2800"/>
          </a:p>
          <a:p>
            <a:pPr indent="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b="1" sz="2800"/>
          </a:p>
          <a:p>
            <a:pPr indent="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rPr>
              <a:t>Must have </a:t>
            </a:r>
            <a:r>
              <a:rPr b="1" i="0" lang="en-US" sz="2400" u="sng" cap="none" strike="noStrik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rPr>
              <a:t>Chemistry or Physics </a:t>
            </a:r>
            <a:r>
              <a:rPr b="1" i="0" lang="en-US" sz="2400" u="none" cap="none" strike="noStrik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rPr>
              <a:t>to be admitted to UNI, ISU or IOWA</a:t>
            </a:r>
            <a:endParaRPr>
              <a:solidFill>
                <a:schemeClr val="lt2"/>
              </a:solidFill>
            </a:endParaRPr>
          </a:p>
          <a:p>
            <a:pPr indent="-160654" lvl="4" marL="2057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Noto Sans Symbols"/>
              <a:buNone/>
            </a:pPr>
            <a:r>
              <a:t/>
            </a:r>
            <a:endParaRPr b="1" i="0" sz="2200" u="none" cap="none" strike="noStrike">
              <a:solidFill>
                <a:srgbClr val="FEA022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160655" lvl="0" marL="342900" marR="0" rtl="0" algn="l"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Noto Sans Symbols"/>
              <a:buNone/>
            </a:pPr>
            <a:r>
              <a:t/>
            </a:r>
            <a:endParaRPr b="1" i="0" sz="2200" u="none" cap="none" strike="noStrike">
              <a:solidFill>
                <a:srgbClr val="FEA022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type="title"/>
          </p:nvPr>
        </p:nvSpPr>
        <p:spPr>
          <a:xfrm>
            <a:off x="685800" y="3508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bin"/>
              <a:buNone/>
            </a:pPr>
            <a:r>
              <a:rPr b="1" i="0" lang="en-US" sz="3600" u="sng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SOCIAL S</a:t>
            </a:r>
            <a:r>
              <a:rPr b="1" lang="en-US" u="sng"/>
              <a:t>CIENCES</a:t>
            </a:r>
            <a:r>
              <a:rPr b="1" i="0" lang="en-US" sz="3600" u="sng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 – 7 CREDITS</a:t>
            </a:r>
            <a:endParaRPr/>
          </a:p>
        </p:txBody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1628775"/>
            <a:ext cx="8207375" cy="43926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2794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60"/>
              <a:buFont typeface="Noto Sans Symbols"/>
              <a:buChar char="●"/>
            </a:pPr>
            <a:r>
              <a:rPr b="1" i="0" lang="en-US" sz="3600" u="sng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9th</a:t>
            </a:r>
            <a:endParaRPr/>
          </a:p>
          <a:p>
            <a:pPr indent="-273050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Char char="●"/>
            </a:pPr>
            <a:r>
              <a:rPr b="1" i="0" lang="en-US" sz="3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US History 1, Global 1</a:t>
            </a:r>
            <a:endParaRPr/>
          </a:p>
          <a:p>
            <a:pPr indent="-27940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060"/>
              <a:buFont typeface="Noto Sans Symbols"/>
              <a:buChar char="●"/>
            </a:pPr>
            <a:r>
              <a:rPr b="1" i="0" lang="en-US" sz="3600" u="sng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10</a:t>
            </a:r>
            <a:r>
              <a:rPr b="1" baseline="30000" i="0" lang="en-US" sz="3600" u="sng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th</a:t>
            </a:r>
            <a:endParaRPr b="1" i="0" sz="3600" u="sng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73050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Char char="●"/>
            </a:pPr>
            <a:r>
              <a:rPr b="1" i="0" lang="en-US" sz="3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US History 2, Global 2</a:t>
            </a:r>
            <a:endParaRPr b="1" i="0" sz="30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6350" lvl="4" marL="17843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i="0" lang="en-US" sz="30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			</a:t>
            </a:r>
            <a:endParaRPr/>
          </a:p>
          <a:p>
            <a:pPr indent="457200" lvl="4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lang="en-US" sz="3600">
                <a:solidFill>
                  <a:schemeClr val="lt2"/>
                </a:solidFill>
              </a:rPr>
              <a:t>Or - </a:t>
            </a:r>
            <a:r>
              <a:rPr b="1" i="0" lang="en-US" sz="3600" u="none" cap="none" strike="noStrik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rPr>
              <a:t>AP US History (3 trimesters)</a:t>
            </a:r>
            <a:endParaRPr sz="36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x="6858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bin"/>
              <a:buNone/>
            </a:pPr>
            <a:r>
              <a:rPr b="1" i="0" lang="en-US" sz="3600" u="sng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SOCIAL </a:t>
            </a:r>
            <a:r>
              <a:rPr b="1" lang="en-US" u="sng"/>
              <a:t>SCIENCES</a:t>
            </a:r>
            <a:r>
              <a:rPr b="1" i="0" lang="en-US" sz="3600" u="sng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 – 7 CREDITS</a:t>
            </a:r>
            <a:endParaRPr/>
          </a:p>
        </p:txBody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457200" y="1341437"/>
            <a:ext cx="83058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33528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Char char="●"/>
            </a:pPr>
            <a:r>
              <a:rPr b="1" i="0" lang="en-US" sz="3600" u="sng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11th &amp; 12th</a:t>
            </a:r>
            <a:endParaRPr b="1" sz="3600" u="sng"/>
          </a:p>
          <a:p>
            <a:pPr indent="-312419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Char char="●"/>
            </a:pPr>
            <a:r>
              <a:rPr b="1" i="0" lang="en-US" sz="30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Government or AP Government (2 credits)</a:t>
            </a:r>
            <a:endParaRPr sz="3000"/>
          </a:p>
          <a:p>
            <a:pPr indent="-312419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Char char="●"/>
            </a:pPr>
            <a:r>
              <a:rPr b="1" i="0" lang="en-US" sz="30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 Psychology or AP Psychology (2 credits) </a:t>
            </a:r>
            <a:endParaRPr sz="3000"/>
          </a:p>
          <a:p>
            <a:pPr indent="-312419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Char char="●"/>
            </a:pPr>
            <a:r>
              <a:rPr b="1" i="0" lang="en-US" sz="30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 Sociology</a:t>
            </a:r>
            <a:endParaRPr sz="3000"/>
          </a:p>
          <a:p>
            <a:pPr indent="-318769" lvl="2" marL="11430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Noto Sans Symbols"/>
              <a:buChar char="●"/>
            </a:pPr>
            <a:r>
              <a:rPr b="1" i="0" lang="en-US" sz="3000" u="sng" cap="none" strike="noStrik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rPr>
              <a:t>Students are required to take Psych </a:t>
            </a:r>
            <a:endParaRPr sz="3000">
              <a:solidFill>
                <a:schemeClr val="lt2"/>
              </a:solidFill>
            </a:endParaRPr>
          </a:p>
          <a:p>
            <a:pPr indent="-279400" lvl="2" marL="11430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i="0" lang="en-US" sz="3000" u="none" cap="none" strike="noStrik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rPr>
              <a:t>  </a:t>
            </a:r>
            <a:r>
              <a:rPr b="1" i="0" lang="en-US" sz="3000" u="sng" cap="none" strike="noStrik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rPr>
              <a:t>or Soc before graduation</a:t>
            </a:r>
            <a:endParaRPr b="0" i="0" sz="3000" u="sng" cap="none" strike="noStrike">
              <a:solidFill>
                <a:schemeClr val="lt2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128270" lvl="0" marL="342900" marR="0" rtl="0" algn="l"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None/>
            </a:pPr>
            <a:r>
              <a:t/>
            </a:r>
            <a:endParaRPr b="0" i="0" sz="2800" u="sng" cap="none" strike="noStrike">
              <a:solidFill>
                <a:srgbClr val="FEA022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type="title"/>
          </p:nvPr>
        </p:nvSpPr>
        <p:spPr>
          <a:xfrm>
            <a:off x="534900" y="1"/>
            <a:ext cx="7772400" cy="130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bin"/>
              <a:buNone/>
            </a:pPr>
            <a:r>
              <a:rPr b="1" i="0" lang="en-US" sz="3600" u="sng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SOCIAL S</a:t>
            </a:r>
            <a:r>
              <a:rPr b="1" lang="en-US" u="sng"/>
              <a:t>CIENCES</a:t>
            </a:r>
            <a:endParaRPr/>
          </a:p>
        </p:txBody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419100" y="1032706"/>
            <a:ext cx="8305800" cy="53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2541" lvl="1" marL="35814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*  </a:t>
            </a:r>
            <a:r>
              <a:rPr b="1" i="0" lang="en-US" sz="3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All students must take one of the      following Capstone Courses:</a:t>
            </a:r>
            <a:endParaRPr/>
          </a:p>
          <a:p>
            <a:pPr indent="-2541" lvl="1" marL="35814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1" i="0" sz="14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107950" lvl="2" marL="8572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Char char="●"/>
            </a:pPr>
            <a:r>
              <a:rPr b="1" i="0" lang="en-US" sz="30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  Contemporary Global Issues</a:t>
            </a:r>
            <a:endParaRPr/>
          </a:p>
          <a:p>
            <a:pPr indent="-107950" lvl="2" marL="8572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Char char="●"/>
            </a:pPr>
            <a:r>
              <a:rPr b="1" i="0" lang="en-US" sz="30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  AP US History </a:t>
            </a:r>
            <a:endParaRPr/>
          </a:p>
          <a:p>
            <a:pPr indent="-107950" lvl="2" marL="8572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Char char="●"/>
            </a:pPr>
            <a:r>
              <a:rPr b="1" i="0" lang="en-US" sz="30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  AP Psychology</a:t>
            </a:r>
            <a:endParaRPr/>
          </a:p>
          <a:p>
            <a:pPr indent="-107950" lvl="2" marL="8572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Char char="●"/>
            </a:pPr>
            <a:r>
              <a:rPr b="1" i="0" lang="en-US" sz="30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  AP Government</a:t>
            </a:r>
            <a:endParaRPr/>
          </a:p>
          <a:p>
            <a:pPr indent="-8891" lvl="2" marL="75819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1" i="0" sz="14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8891" lvl="2" marL="75819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*  Social Studies Electives:  </a:t>
            </a:r>
            <a:endParaRPr/>
          </a:p>
          <a:p>
            <a:pPr indent="-580391" lvl="3" marL="178689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Char char="•"/>
            </a:pPr>
            <a:r>
              <a:rPr b="1" i="0" lang="en-US" sz="30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Economics (11-12)</a:t>
            </a:r>
            <a:endParaRPr/>
          </a:p>
          <a:p>
            <a:pPr indent="-580391" lvl="3" marL="178689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Char char="•"/>
            </a:pPr>
            <a:r>
              <a:rPr b="1" i="0" lang="en-US" sz="30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Social Sciences in Sports  </a:t>
            </a:r>
            <a:r>
              <a:rPr b="1" lang="en-US" sz="3000"/>
              <a:t>(10-12)</a:t>
            </a:r>
            <a:r>
              <a:rPr b="1" i="0" lang="en-US" sz="30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  </a:t>
            </a:r>
            <a:endParaRPr b="1" i="0" sz="30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1" marL="4572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						     </a:t>
            </a:r>
            <a:endParaRPr/>
          </a:p>
          <a:p>
            <a:pPr indent="0" lvl="1" marL="4572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i="0" sz="2400" u="sng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1" marL="4572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1" marL="4572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7940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type="title"/>
          </p:nvPr>
        </p:nvSpPr>
        <p:spPr>
          <a:xfrm>
            <a:off x="6858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bin"/>
              <a:buNone/>
            </a:pPr>
            <a:r>
              <a:rPr b="1" i="0" lang="en-US" sz="3600" u="sng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OTHER REQUIREMENTS</a:t>
            </a:r>
            <a:endParaRPr/>
          </a:p>
        </p:txBody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561125" y="1524225"/>
            <a:ext cx="8222700" cy="44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31877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Char char="●"/>
            </a:pPr>
            <a:r>
              <a:rPr b="1" i="0" lang="en-US" sz="3000" u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Physical Education - 4 years</a:t>
            </a:r>
            <a:endParaRPr b="1" i="0" sz="3000" u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1877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Char char="●"/>
            </a:pPr>
            <a:r>
              <a:rPr b="1" lang="en-US" sz="3000"/>
              <a:t>Health - 9th grade</a:t>
            </a:r>
            <a:endParaRPr b="1" sz="3000"/>
          </a:p>
          <a:p>
            <a:pPr indent="-31877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Char char="●"/>
            </a:pPr>
            <a:r>
              <a:rPr b="1" lang="en-US" sz="3000"/>
              <a:t>Financial Literacy or Economics-Junior or Senior year</a:t>
            </a:r>
            <a:endParaRPr b="1" sz="3000"/>
          </a:p>
          <a:p>
            <a:pPr indent="-35687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Char char="●"/>
            </a:pPr>
            <a:r>
              <a:rPr b="1" i="0" lang="en-US" sz="3600" u="sng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53 credits </a:t>
            </a:r>
            <a:r>
              <a:rPr b="1" lang="en-US" sz="3600" u="sng"/>
              <a:t>required</a:t>
            </a:r>
            <a:r>
              <a:rPr b="1" i="0" lang="en-US" sz="3600" u="sng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endParaRPr b="1" i="0" sz="3600" u="sng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1877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Noto Sans Symbols"/>
              <a:buChar char="●"/>
            </a:pPr>
            <a:r>
              <a:rPr b="1" i="0" lang="en-US" sz="3000" u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rPr>
              <a:t>Counselors will </a:t>
            </a:r>
            <a:r>
              <a:rPr b="1" lang="en-US" sz="3000">
                <a:solidFill>
                  <a:schemeClr val="lt2"/>
                </a:solidFill>
              </a:rPr>
              <a:t>review/check credits with all juniors &amp; seniors in an individual meeting.</a:t>
            </a:r>
            <a:endParaRPr sz="3000">
              <a:solidFill>
                <a:schemeClr val="lt2"/>
              </a:solidFill>
            </a:endParaRPr>
          </a:p>
          <a:p>
            <a:pPr indent="-128270" lvl="0" marL="342900" marR="0" rtl="0" algn="l"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None/>
            </a:pPr>
            <a:r>
              <a:t/>
            </a:r>
            <a:endParaRPr b="1" i="0" sz="2800" u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685800" y="274637"/>
            <a:ext cx="77724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 u="sng"/>
              <a:t>Transition to High School</a:t>
            </a:r>
            <a:endParaRPr b="1" sz="4800" u="sng"/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289075" y="1417625"/>
            <a:ext cx="8404500" cy="4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>
              <a:spcBef>
                <a:spcPts val="700"/>
              </a:spcBef>
              <a:spcAft>
                <a:spcPts val="0"/>
              </a:spcAft>
              <a:buSzPts val="3600"/>
              <a:buChar char="●"/>
            </a:pPr>
            <a:r>
              <a:rPr b="1" lang="en-US" sz="3600"/>
              <a:t>“</a:t>
            </a:r>
            <a:r>
              <a:rPr b="1" lang="en-US" sz="3600"/>
              <a:t>I Have a Plan” Work with Ms. Simon</a:t>
            </a:r>
            <a:endParaRPr b="1" sz="3600"/>
          </a:p>
          <a:p>
            <a:pPr indent="-457200" lvl="0" marL="45720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b="1" lang="en-US" sz="3600"/>
              <a:t>Parent/Student mtg. - Wed., Feb. 14</a:t>
            </a:r>
            <a:endParaRPr b="1" sz="3600"/>
          </a:p>
          <a:p>
            <a:pPr indent="-457200" lvl="0" marL="45720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b="1" lang="en-US" sz="3600"/>
              <a:t>HS Counselors meet with 8th graders </a:t>
            </a:r>
            <a:endParaRPr b="1" sz="3600"/>
          </a:p>
          <a:p>
            <a:pPr indent="-457200" lvl="0" marL="45720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b="1" lang="en-US" sz="3600"/>
              <a:t>Activities Fair &amp; Tour in May</a:t>
            </a:r>
            <a:endParaRPr b="1" sz="3600"/>
          </a:p>
          <a:p>
            <a:pPr indent="-457200" lvl="0" marL="45720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b="1" lang="en-US" sz="3600"/>
              <a:t>GHS Ambassadors next year...</a:t>
            </a:r>
            <a:endParaRPr b="1" sz="36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type="title"/>
          </p:nvPr>
        </p:nvSpPr>
        <p:spPr>
          <a:xfrm>
            <a:off x="6858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bin"/>
              <a:buNone/>
            </a:pPr>
            <a:r>
              <a:rPr b="1" i="0" lang="en-US" sz="3600" u="sng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BUSINESS EDUCATION</a:t>
            </a:r>
            <a:endParaRPr/>
          </a:p>
        </p:txBody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296739" y="1151409"/>
            <a:ext cx="8546100" cy="50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279400" lvl="0" marL="3429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50"/>
              <a:buFont typeface="Noto Sans Symbols"/>
              <a:buChar char="●"/>
            </a:pPr>
            <a:r>
              <a:rPr b="1" i="0" lang="en-US" sz="30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Intro to Business (9-12)</a:t>
            </a:r>
            <a:endParaRPr/>
          </a:p>
          <a:p>
            <a:pPr indent="-279400" lvl="0" marL="3429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50"/>
              <a:buFont typeface="Noto Sans Symbols"/>
              <a:buChar char="●"/>
            </a:pPr>
            <a:r>
              <a:rPr b="1" i="0" lang="en-US" sz="30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Marketing (10-12)</a:t>
            </a:r>
            <a:endParaRPr b="1" i="0" sz="30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79400" lvl="0" marL="3429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550"/>
              <a:buFont typeface="Noto Sans Symbols"/>
              <a:buChar char="●"/>
            </a:pPr>
            <a:r>
              <a:rPr b="1" i="0" lang="en-US" sz="30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Accounting   (10-12)</a:t>
            </a:r>
            <a:endParaRPr/>
          </a:p>
          <a:p>
            <a:pPr indent="-279400" lvl="0" marL="3429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550"/>
              <a:buFont typeface="Noto Sans Symbols"/>
              <a:buChar char="●"/>
            </a:pPr>
            <a:r>
              <a:rPr b="1" i="0" lang="en-US" sz="30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Advanced Accounting (11-12)</a:t>
            </a:r>
            <a:endParaRPr/>
          </a:p>
          <a:p>
            <a:pPr indent="-279400" lvl="0" marL="3429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550"/>
              <a:buFont typeface="Noto Sans Symbols"/>
              <a:buChar char="●"/>
            </a:pPr>
            <a:r>
              <a:rPr b="1" i="0" lang="en-US" sz="30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Business Law (11-12)</a:t>
            </a:r>
            <a:endParaRPr/>
          </a:p>
          <a:p>
            <a:pPr indent="-279400" lvl="0" marL="3429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550"/>
              <a:buFont typeface="Noto Sans Symbols"/>
              <a:buChar char="●"/>
            </a:pPr>
            <a:r>
              <a:rPr b="1" i="0" lang="en-US" sz="30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Financial Literacy (11-12)</a:t>
            </a:r>
            <a:endParaRPr/>
          </a:p>
          <a:p>
            <a:pPr indent="-317500" lvl="0" marL="3429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Char char="●"/>
            </a:pPr>
            <a:r>
              <a:rPr b="1" i="0" lang="en-US" sz="30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Business Internship (12) (for dual credit)</a:t>
            </a:r>
            <a:endParaRPr b="1" i="0" sz="30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type="title"/>
          </p:nvPr>
        </p:nvSpPr>
        <p:spPr>
          <a:xfrm>
            <a:off x="6858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bin"/>
              <a:buNone/>
            </a:pPr>
            <a:r>
              <a:rPr b="1" i="0" lang="en-US" sz="3600" u="sng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FAMILY &amp; CONSUMER SCIENCES</a:t>
            </a:r>
            <a:endParaRPr/>
          </a:p>
        </p:txBody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457200" y="1412875"/>
            <a:ext cx="8229600" cy="47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279400" lvl="0" marL="3429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Char char="●"/>
            </a:pPr>
            <a:r>
              <a:rPr b="1" i="0" lang="en-US" sz="2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Life Responsibilities  (9-10)</a:t>
            </a:r>
            <a:endParaRPr/>
          </a:p>
          <a:p>
            <a:pPr indent="-279400" lvl="0" marL="3429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Char char="●"/>
            </a:pPr>
            <a:r>
              <a:rPr b="1" i="0" lang="en-US" sz="2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Culinary Arts 1, 2, &amp; 3 (9-12) -</a:t>
            </a:r>
            <a:r>
              <a:rPr b="1" i="0" lang="en-US" sz="2800" u="none" cap="none" strike="noStrike">
                <a:solidFill>
                  <a:srgbClr val="FFFF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b="1" i="0" lang="en-US" sz="2800" u="none" cap="none" strike="noStrik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rPr>
              <a:t>Culinary 3 = 2 per</a:t>
            </a:r>
            <a:r>
              <a:rPr b="1" lang="en-US" sz="2800">
                <a:solidFill>
                  <a:schemeClr val="lt2"/>
                </a:solidFill>
              </a:rPr>
              <a:t>iods</a:t>
            </a:r>
            <a:endParaRPr b="1" sz="2800">
              <a:solidFill>
                <a:schemeClr val="lt2"/>
              </a:solidFill>
            </a:endParaRPr>
          </a:p>
          <a:p>
            <a:pPr indent="-279400" lvl="0" marL="3429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Char char="●"/>
            </a:pPr>
            <a:r>
              <a:rPr b="1" i="0" lang="en-US" sz="2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Interior Design  (9-12)</a:t>
            </a:r>
            <a:endParaRPr/>
          </a:p>
          <a:p>
            <a:pPr indent="-317500" lvl="0" marL="3429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●"/>
            </a:pPr>
            <a:r>
              <a:rPr b="1" i="0" lang="en-US" sz="2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Fashion Design (9-12)</a:t>
            </a:r>
            <a:endParaRPr/>
          </a:p>
          <a:p>
            <a:pPr indent="-279400" lvl="0" marL="3429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Char char="●"/>
            </a:pPr>
            <a:r>
              <a:rPr b="1" i="0" lang="en-US" sz="2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Child Development 1  (10-12)</a:t>
            </a:r>
            <a:endParaRPr/>
          </a:p>
          <a:p>
            <a:pPr indent="-279400" lvl="0" marL="3429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Char char="●"/>
            </a:pPr>
            <a:r>
              <a:rPr b="1" i="0" lang="en-US" sz="2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Child Development 2 (11-12)</a:t>
            </a:r>
            <a:endParaRPr/>
          </a:p>
          <a:p>
            <a:pPr indent="-279400" lvl="0" marL="3429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Char char="●"/>
            </a:pPr>
            <a:r>
              <a:rPr b="1" i="0" lang="en-US" sz="2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Independent Living (12)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>
            <p:ph type="title"/>
          </p:nvPr>
        </p:nvSpPr>
        <p:spPr>
          <a:xfrm>
            <a:off x="6858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bin"/>
              <a:buNone/>
            </a:pPr>
            <a:r>
              <a:rPr b="1" i="0" lang="en-US" sz="3200" u="sng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MANUFACTURING TECHNOLOGY</a:t>
            </a:r>
            <a:r>
              <a:rPr b="0" i="0" lang="en-US" sz="3200" u="sng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	</a:t>
            </a:r>
            <a:endParaRPr/>
          </a:p>
        </p:txBody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x="261125" y="1239400"/>
            <a:ext cx="8534100" cy="40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79400" lvl="0" marL="3429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Char char="●"/>
            </a:pPr>
            <a:r>
              <a:rPr b="1" i="0" lang="en-US" sz="2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Intro to Manufacturing (9-12)</a:t>
            </a:r>
            <a:endParaRPr/>
          </a:p>
          <a:p>
            <a:pPr indent="-279400" lvl="0" marL="3429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Char char="●"/>
            </a:pPr>
            <a:r>
              <a:rPr b="1" i="0" lang="en-US" sz="2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Manufacturing Production (10-12)</a:t>
            </a:r>
            <a:endParaRPr b="1" i="0" sz="2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06070" lvl="0" marL="3429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●"/>
            </a:pPr>
            <a:r>
              <a:rPr b="1" lang="en-US" sz="2800"/>
              <a:t>Home Maintenance (9-10) - </a:t>
            </a:r>
            <a:r>
              <a:rPr b="1" lang="en-US" sz="2800">
                <a:solidFill>
                  <a:srgbClr val="00FF00"/>
                </a:solidFill>
              </a:rPr>
              <a:t>NEW</a:t>
            </a:r>
            <a:endParaRPr b="1" sz="2800">
              <a:solidFill>
                <a:srgbClr val="00FF00"/>
              </a:solidFill>
            </a:endParaRPr>
          </a:p>
          <a:p>
            <a:pPr indent="-279400" lvl="0" marL="3429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Char char="●"/>
            </a:pPr>
            <a:r>
              <a:rPr b="1" i="0" lang="en-US" sz="2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Energy &amp; Power (10-12)</a:t>
            </a:r>
            <a:endParaRPr/>
          </a:p>
          <a:p>
            <a:pPr indent="-279400" lvl="0" marL="3429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Char char="●"/>
            </a:pPr>
            <a:r>
              <a:rPr b="1" i="0" lang="en-US" sz="2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Welding (10-12)</a:t>
            </a:r>
            <a:endParaRPr/>
          </a:p>
          <a:p>
            <a:pPr indent="-317500" lvl="0" marL="3429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●"/>
            </a:pPr>
            <a:r>
              <a:rPr b="1" i="0" lang="en-US" sz="2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Welding Certificate (11-12) (for dual credit)</a:t>
            </a:r>
            <a:endParaRPr b="1" i="0" sz="2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7940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7940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7940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7940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>
            <p:ph type="title"/>
          </p:nvPr>
        </p:nvSpPr>
        <p:spPr>
          <a:xfrm>
            <a:off x="6858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bin"/>
              <a:buNone/>
            </a:pPr>
            <a:r>
              <a:rPr b="1" i="0" lang="en-US" sz="3600" u="sng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AGRICULTURE</a:t>
            </a:r>
            <a:endParaRPr/>
          </a:p>
        </p:txBody>
      </p:sp>
      <p:sp>
        <p:nvSpPr>
          <p:cNvPr id="264" name="Shape 264"/>
          <p:cNvSpPr txBox="1"/>
          <p:nvPr>
            <p:ph idx="1" type="body"/>
          </p:nvPr>
        </p:nvSpPr>
        <p:spPr>
          <a:xfrm>
            <a:off x="685800" y="1600200"/>
            <a:ext cx="7772400" cy="37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31877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Char char="●"/>
            </a:pPr>
            <a:r>
              <a:rPr b="1" i="0" lang="en-US" sz="3000" u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Intro. to Ag &amp; FFA (A &amp; B)</a:t>
            </a:r>
            <a:endParaRPr sz="3000"/>
          </a:p>
          <a:p>
            <a:pPr indent="-31877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Char char="●"/>
            </a:pPr>
            <a:r>
              <a:rPr b="1" i="0" lang="en-US" sz="3000" u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Plant Science </a:t>
            </a:r>
            <a:endParaRPr sz="3000"/>
          </a:p>
          <a:p>
            <a:pPr indent="-31877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Char char="●"/>
            </a:pPr>
            <a:r>
              <a:rPr b="1" i="0" lang="en-US" sz="3000" u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Soil Science</a:t>
            </a:r>
            <a:endParaRPr sz="3000"/>
          </a:p>
          <a:p>
            <a:pPr indent="-31877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Char char="●"/>
            </a:pPr>
            <a:r>
              <a:rPr b="1" i="0" lang="en-US" sz="3000" u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Intro to Animal Science</a:t>
            </a:r>
            <a:endParaRPr sz="3000"/>
          </a:p>
          <a:p>
            <a:pPr indent="-31877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Char char="●"/>
            </a:pPr>
            <a:r>
              <a:rPr b="1" i="0" lang="en-US" sz="3000" u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Survey of the Animal Industry (dual credit)</a:t>
            </a:r>
            <a:endParaRPr sz="3000"/>
          </a:p>
          <a:p>
            <a:pPr indent="-31877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Char char="●"/>
            </a:pPr>
            <a:r>
              <a:rPr b="1" i="0" lang="en-US" sz="3000" u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Ag. Leadership </a:t>
            </a:r>
            <a:endParaRPr sz="3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>
            <p:ph type="title"/>
          </p:nvPr>
        </p:nvSpPr>
        <p:spPr>
          <a:xfrm>
            <a:off x="6858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bin"/>
              <a:buNone/>
            </a:pPr>
            <a:r>
              <a:rPr b="1" lang="en-US" u="sng"/>
              <a:t>WORLD</a:t>
            </a:r>
            <a:r>
              <a:rPr b="1" i="0" lang="en-US" sz="3600" u="sng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 LANGUAGE</a:t>
            </a:r>
            <a:endParaRPr/>
          </a:p>
        </p:txBody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x="250825" y="1412875"/>
            <a:ext cx="8218487" cy="4779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31877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Char char="●"/>
            </a:pPr>
            <a:r>
              <a:rPr b="1" i="0" lang="en-US" sz="3000" u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Spanish 1</a:t>
            </a:r>
            <a:endParaRPr sz="3000"/>
          </a:p>
          <a:p>
            <a:pPr indent="-31877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Char char="●"/>
            </a:pPr>
            <a:r>
              <a:rPr b="1" i="0" lang="en-US" sz="3000" u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Spanish 2</a:t>
            </a:r>
            <a:endParaRPr sz="3000"/>
          </a:p>
          <a:p>
            <a:pPr indent="-31877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Char char="●"/>
            </a:pPr>
            <a:r>
              <a:rPr b="1" i="0" lang="en-US" sz="3000" u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Spanish 3</a:t>
            </a:r>
            <a:endParaRPr sz="3000"/>
          </a:p>
          <a:p>
            <a:pPr indent="-31877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Char char="●"/>
            </a:pPr>
            <a:r>
              <a:rPr b="1" i="0" lang="en-US" sz="3000" u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Spanish 4</a:t>
            </a:r>
            <a:endParaRPr sz="3000"/>
          </a:p>
          <a:p>
            <a:pPr indent="-12827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None/>
            </a:pPr>
            <a:r>
              <a:t/>
            </a:r>
            <a:endParaRPr b="1" i="0" sz="3000" u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1877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Char char="●"/>
            </a:pPr>
            <a:r>
              <a:rPr b="1" i="0" lang="en-US" sz="3000" u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rPr>
              <a:t>Two years of the same language required for admittance to some universities.</a:t>
            </a:r>
            <a:endParaRPr sz="3000">
              <a:solidFill>
                <a:schemeClr val="lt2"/>
              </a:solidFill>
            </a:endParaRPr>
          </a:p>
          <a:p>
            <a:pPr indent="-17145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17145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171450" lvl="0" marL="342900" marR="0" rtl="0" algn="l"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>
            <p:ph type="title"/>
          </p:nvPr>
        </p:nvSpPr>
        <p:spPr>
          <a:xfrm>
            <a:off x="685800" y="12"/>
            <a:ext cx="7772400" cy="9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bin"/>
              <a:buNone/>
            </a:pPr>
            <a:r>
              <a:rPr b="1" i="0" lang="en-US" sz="3600" u="sng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VISUAL ARTS</a:t>
            </a:r>
            <a:endParaRPr/>
          </a:p>
        </p:txBody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x="165275" y="1652525"/>
            <a:ext cx="8072700" cy="38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33528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Char char="●"/>
            </a:pPr>
            <a:r>
              <a:rPr b="1" i="0" lang="en-US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Art Foundations</a:t>
            </a:r>
            <a:endParaRPr sz="3600"/>
          </a:p>
          <a:p>
            <a:pPr indent="-335280" lvl="0" marL="3429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Char char="●"/>
            </a:pPr>
            <a:r>
              <a:rPr b="1" i="0" lang="en-US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Intro to Drawing</a:t>
            </a:r>
            <a:endParaRPr sz="3600"/>
          </a:p>
          <a:p>
            <a:pPr indent="-335280" lvl="0" marL="3429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Char char="●"/>
            </a:pPr>
            <a:r>
              <a:rPr b="1" i="0" lang="en-US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Intro to Painting</a:t>
            </a:r>
            <a:endParaRPr sz="3600"/>
          </a:p>
          <a:p>
            <a:pPr indent="-335280" lvl="0" marL="3429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Char char="●"/>
            </a:pPr>
            <a:r>
              <a:rPr b="1" i="0" lang="en-US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Digital Photo 1 </a:t>
            </a:r>
            <a:endParaRPr b="1" sz="3600"/>
          </a:p>
          <a:p>
            <a:pPr indent="-335280" lvl="0" marL="3429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Char char="●"/>
            </a:pPr>
            <a:r>
              <a:rPr b="1" lang="en-US" sz="3600"/>
              <a:t>Digital Photo 2</a:t>
            </a:r>
            <a:endParaRPr b="1" sz="3600"/>
          </a:p>
          <a:p>
            <a:pPr indent="0" lvl="0" marL="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06679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None/>
            </a:pPr>
            <a:r>
              <a:t/>
            </a:r>
            <a:endParaRPr b="1" i="0" sz="32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7940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1" i="0" sz="32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>
            <p:ph type="title"/>
          </p:nvPr>
        </p:nvSpPr>
        <p:spPr>
          <a:xfrm>
            <a:off x="685800" y="12"/>
            <a:ext cx="7772400" cy="9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bin"/>
              <a:buNone/>
            </a:pPr>
            <a:r>
              <a:rPr b="1" i="0" lang="en-US" sz="3600" u="sng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VISUAL ARTS</a:t>
            </a:r>
            <a:endParaRPr/>
          </a:p>
        </p:txBody>
      </p:sp>
      <p:sp>
        <p:nvSpPr>
          <p:cNvPr id="283" name="Shape 283"/>
          <p:cNvSpPr txBox="1"/>
          <p:nvPr>
            <p:ph idx="1" type="body"/>
          </p:nvPr>
        </p:nvSpPr>
        <p:spPr>
          <a:xfrm>
            <a:off x="376050" y="1377100"/>
            <a:ext cx="8391900" cy="39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335280" lvl="0" marL="3429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Char char="●"/>
            </a:pPr>
            <a:r>
              <a:rPr b="1" lang="en-US" sz="3600"/>
              <a:t>3D Design</a:t>
            </a:r>
            <a:endParaRPr sz="3600"/>
          </a:p>
          <a:p>
            <a:pPr indent="-335280" lvl="0" marL="3429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Char char="●"/>
            </a:pPr>
            <a:r>
              <a:rPr b="1" i="0" lang="en-US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Printmaking </a:t>
            </a:r>
            <a:endParaRPr b="1" i="0" sz="36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35280" lvl="0" marL="3429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Char char="●"/>
            </a:pPr>
            <a:r>
              <a:rPr b="1" i="0" lang="en-US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Ceramics (dual credit)</a:t>
            </a:r>
            <a:endParaRPr sz="3600"/>
          </a:p>
          <a:p>
            <a:pPr indent="-33528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Char char="●"/>
            </a:pPr>
            <a:r>
              <a:rPr b="1" i="0" lang="en-US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Drawing (dual credit)</a:t>
            </a:r>
            <a:endParaRPr sz="3600"/>
          </a:p>
          <a:p>
            <a:pPr indent="-335280" lvl="0" marL="3429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Char char="●"/>
            </a:pPr>
            <a:r>
              <a:rPr b="1" i="0" lang="en-US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Painting </a:t>
            </a:r>
            <a:r>
              <a:rPr b="0" i="0" lang="en-US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(</a:t>
            </a:r>
            <a:r>
              <a:rPr b="1" i="0" lang="en-US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dual credit)</a:t>
            </a:r>
            <a:endParaRPr sz="3600"/>
          </a:p>
          <a:p>
            <a:pPr indent="-106679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None/>
            </a:pPr>
            <a:r>
              <a:t/>
            </a:r>
            <a:endParaRPr b="1" i="0" sz="32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7940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1" i="0" sz="32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type="title"/>
          </p:nvPr>
        </p:nvSpPr>
        <p:spPr>
          <a:xfrm>
            <a:off x="457200" y="4143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bin"/>
              <a:buNone/>
            </a:pPr>
            <a:r>
              <a:rPr b="1" i="0" lang="en-US" sz="3600" u="sng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MUSIC</a:t>
            </a:r>
            <a:endParaRPr/>
          </a:p>
        </p:txBody>
      </p:sp>
      <p:sp>
        <p:nvSpPr>
          <p:cNvPr id="290" name="Shape 290"/>
          <p:cNvSpPr txBox="1"/>
          <p:nvPr>
            <p:ph idx="1" type="body"/>
          </p:nvPr>
        </p:nvSpPr>
        <p:spPr>
          <a:xfrm>
            <a:off x="249250" y="1557324"/>
            <a:ext cx="8581800" cy="46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2794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Char char="●"/>
            </a:pPr>
            <a:r>
              <a:rPr b="1" i="0" lang="en-US" sz="3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Band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Char char="●"/>
            </a:pPr>
            <a:r>
              <a:rPr b="1" i="0" lang="en-US" sz="2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Register for ALL 3 Trimesters </a:t>
            </a:r>
            <a:endParaRPr b="1" i="0" sz="2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7940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Char char="●"/>
            </a:pPr>
            <a:r>
              <a:rPr b="1" i="0" lang="en-US" sz="3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Varsity Choir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Char char="●"/>
            </a:pPr>
            <a:r>
              <a:rPr b="1" i="0" lang="en-US" sz="2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Register for ALL 3 Trimesters </a:t>
            </a:r>
            <a:endParaRPr b="1" i="0" sz="2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7940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Char char="●"/>
            </a:pPr>
            <a:r>
              <a:rPr b="1" i="0" lang="en-US" sz="3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Concert Choir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Char char="●"/>
            </a:pPr>
            <a:r>
              <a:rPr b="1" i="0" lang="en-US" sz="2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Register for ALL 3 Trimesters </a:t>
            </a:r>
            <a:endParaRPr b="1" i="0" sz="2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>
            <p:ph type="title"/>
          </p:nvPr>
        </p:nvSpPr>
        <p:spPr>
          <a:xfrm>
            <a:off x="457200" y="0"/>
            <a:ext cx="8126400" cy="138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bin"/>
              <a:buNone/>
            </a:pPr>
            <a:r>
              <a:rPr b="1" i="0" lang="en-US" sz="3600" u="sng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OTHER ELECTIVES</a:t>
            </a:r>
            <a:endParaRPr/>
          </a:p>
        </p:txBody>
      </p:sp>
      <p:sp>
        <p:nvSpPr>
          <p:cNvPr id="297" name="Shape 297"/>
          <p:cNvSpPr txBox="1"/>
          <p:nvPr>
            <p:ph idx="1" type="body"/>
          </p:nvPr>
        </p:nvSpPr>
        <p:spPr>
          <a:xfrm>
            <a:off x="356075" y="1575925"/>
            <a:ext cx="8330700" cy="45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346075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Char char="●"/>
            </a:pPr>
            <a:r>
              <a:rPr b="1" lang="en-US" sz="3600"/>
              <a:t>Health Advocacy</a:t>
            </a:r>
            <a:endParaRPr b="1" sz="3600"/>
          </a:p>
          <a:p>
            <a:pPr indent="-346075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Char char="●"/>
            </a:pPr>
            <a:r>
              <a:rPr b="1" lang="en-US" sz="3600"/>
              <a:t>Intro to Computer Science</a:t>
            </a:r>
            <a:endParaRPr b="1" sz="3600"/>
          </a:p>
          <a:p>
            <a:pPr indent="-346075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Char char="●"/>
            </a:pPr>
            <a:r>
              <a:rPr b="1" i="0" lang="en-US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AP Computer Science Principles A&amp;B</a:t>
            </a:r>
            <a:endParaRPr b="1" i="1" sz="36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46075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Char char="●"/>
            </a:pPr>
            <a:r>
              <a:rPr b="1" i="0" lang="en-US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Yearbook</a:t>
            </a:r>
            <a:endParaRPr sz="3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1" i="0" sz="32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/>
          <p:nvPr>
            <p:ph type="title"/>
          </p:nvPr>
        </p:nvSpPr>
        <p:spPr>
          <a:xfrm>
            <a:off x="299625" y="274625"/>
            <a:ext cx="8539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bin"/>
              <a:buNone/>
            </a:pPr>
            <a:r>
              <a:rPr b="1" i="0" lang="en-US" sz="3600" u="sng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EARN COLLEGE CREDIT</a:t>
            </a:r>
            <a:endParaRPr/>
          </a:p>
        </p:txBody>
      </p:sp>
      <p:sp>
        <p:nvSpPr>
          <p:cNvPr id="304" name="Shape 304"/>
          <p:cNvSpPr txBox="1"/>
          <p:nvPr>
            <p:ph idx="1" type="body"/>
          </p:nvPr>
        </p:nvSpPr>
        <p:spPr>
          <a:xfrm>
            <a:off x="166175" y="897875"/>
            <a:ext cx="8748000" cy="55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 u="sng"/>
          </a:p>
          <a:p>
            <a:pPr indent="-35687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Char char="●"/>
            </a:pPr>
            <a:r>
              <a:rPr b="1" i="0" lang="en-US" sz="3600" u="sng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Dual credit (high school &amp; college)</a:t>
            </a:r>
            <a:r>
              <a:rPr b="1" i="0" lang="en-US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endParaRPr sz="3600"/>
          </a:p>
          <a:p>
            <a:pPr indent="-35687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Char char="●"/>
            </a:pPr>
            <a:r>
              <a:rPr b="1" i="0" lang="en-US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Juniors &amp; Seniors </a:t>
            </a:r>
            <a:endParaRPr sz="3600"/>
          </a:p>
          <a:p>
            <a:pPr indent="-35687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Char char="●"/>
            </a:pPr>
            <a:r>
              <a:rPr b="1" lang="en-US" sz="3600"/>
              <a:t>Iowa Assessment scores/growth &amp; daily attendance are used as criteria</a:t>
            </a:r>
            <a:endParaRPr b="1" sz="3600"/>
          </a:p>
          <a:p>
            <a:pPr indent="-35687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Char char="●"/>
            </a:pPr>
            <a:r>
              <a:rPr b="1" lang="en-US" sz="3600"/>
              <a:t>Courses taught at GHS </a:t>
            </a:r>
            <a:r>
              <a:rPr b="1" i="1" lang="en-US" sz="3600"/>
              <a:t>and</a:t>
            </a:r>
            <a:r>
              <a:rPr b="1" lang="en-US" sz="3600"/>
              <a:t> at Iowa Valley-Grinnell</a:t>
            </a:r>
            <a:endParaRPr b="1" sz="3600"/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7940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6858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bin"/>
              <a:buNone/>
            </a:pPr>
            <a:r>
              <a:rPr b="1" lang="en-US" sz="4200" u="sng"/>
              <a:t>What can parents do??</a:t>
            </a:r>
            <a:endParaRPr sz="4200"/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1149725"/>
            <a:ext cx="7772400" cy="48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988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Char char="●"/>
            </a:pPr>
            <a:r>
              <a:rPr b="1" lang="en-US" sz="3200"/>
              <a:t>Promote EXCELLENT attendance</a:t>
            </a:r>
            <a:endParaRPr b="1" sz="3200"/>
          </a:p>
          <a:p>
            <a:pPr indent="-30988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Char char="●"/>
            </a:pPr>
            <a:r>
              <a:rPr b="1" lang="en-US" sz="3200"/>
              <a:t>Communicate with teachers/counselors.</a:t>
            </a:r>
            <a:endParaRPr b="1" sz="3200"/>
          </a:p>
          <a:p>
            <a:pPr indent="-30988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Char char="●"/>
            </a:pPr>
            <a:r>
              <a:rPr b="1" lang="en-US" sz="3200"/>
              <a:t>Monitor progress on Infinite Campus</a:t>
            </a:r>
            <a:endParaRPr b="1" sz="3200"/>
          </a:p>
          <a:p>
            <a:pPr indent="-30988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Char char="●"/>
            </a:pPr>
            <a:r>
              <a:rPr b="1" lang="en-US" sz="3200"/>
              <a:t>Support the school - we want to work </a:t>
            </a:r>
            <a:r>
              <a:rPr b="1" lang="en-US" sz="3200">
                <a:solidFill>
                  <a:schemeClr val="lt2"/>
                </a:solidFill>
              </a:rPr>
              <a:t>“with”</a:t>
            </a:r>
            <a:r>
              <a:rPr b="1" lang="en-US" sz="3200"/>
              <a:t> you.</a:t>
            </a:r>
            <a:endParaRPr b="1" sz="3200"/>
          </a:p>
          <a:p>
            <a:pPr indent="-309880" lvl="0" marL="342900" rtl="0"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Char char="●"/>
            </a:pPr>
            <a:r>
              <a:rPr b="1" lang="en-US" sz="3200"/>
              <a:t>Encourage your child to find at least 1 activity/club.</a:t>
            </a:r>
            <a:endParaRPr b="1" sz="3200"/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b="1" sz="3200"/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b="1" sz="3200"/>
          </a:p>
          <a:p>
            <a:pPr indent="0" lvl="0" marL="0" rtl="0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/>
          <p:nvPr>
            <p:ph type="title"/>
          </p:nvPr>
        </p:nvSpPr>
        <p:spPr>
          <a:xfrm>
            <a:off x="685800" y="-248453"/>
            <a:ext cx="77724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bin"/>
              <a:buNone/>
            </a:pPr>
            <a:r>
              <a:rPr b="1" i="0" lang="en-US" sz="3600" u="sng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EARN COLLEGE CREDIT</a:t>
            </a:r>
            <a:endParaRPr/>
          </a:p>
        </p:txBody>
      </p:sp>
      <p:sp>
        <p:nvSpPr>
          <p:cNvPr id="310" name="Shape 310"/>
          <p:cNvSpPr txBox="1"/>
          <p:nvPr>
            <p:ph idx="1" type="body"/>
          </p:nvPr>
        </p:nvSpPr>
        <p:spPr>
          <a:xfrm>
            <a:off x="685800" y="878575"/>
            <a:ext cx="7773900" cy="44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307975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Char char="●"/>
            </a:pPr>
            <a:r>
              <a:rPr b="1" i="0" lang="en-US" sz="3000" u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Advanced Placement Courses </a:t>
            </a:r>
            <a:endParaRPr sz="3000"/>
          </a:p>
          <a:p>
            <a:pPr indent="-344805" lvl="1" marL="74295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Char char="●"/>
            </a:pPr>
            <a:r>
              <a:rPr b="1" i="0" lang="en-US" sz="30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Biology, Government, US History, Psychology, Calculus, English, Computer Science</a:t>
            </a:r>
            <a:endParaRPr sz="3000"/>
          </a:p>
          <a:p>
            <a:pPr indent="-344805" lvl="1" marL="74295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Char char="●"/>
            </a:pPr>
            <a:r>
              <a:rPr b="1" i="0" lang="en-US" sz="30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Grades are </a:t>
            </a:r>
            <a:r>
              <a:rPr b="1" i="0" lang="en-US" sz="3000" u="none" cap="none" strike="noStrik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rPr>
              <a:t>weighted x1.1  </a:t>
            </a:r>
            <a:r>
              <a:rPr b="1" i="0" lang="en-US" sz="30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(B - 3.0 x 1.1 = 3.3)</a:t>
            </a:r>
            <a:endParaRPr sz="3000"/>
          </a:p>
          <a:p>
            <a:pPr indent="-355600" lvl="1" marL="74295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Char char="●"/>
            </a:pPr>
            <a:r>
              <a:rPr b="1" i="0" lang="en-US" sz="30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AP Tests in May</a:t>
            </a:r>
            <a:endParaRPr b="0" i="0" sz="30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07975" lvl="0" marL="3429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Char char="●"/>
            </a:pPr>
            <a:r>
              <a:rPr b="1" i="0" lang="en-US" sz="3000" u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Grinnell College - Adv. Scholars program</a:t>
            </a:r>
            <a:endParaRPr sz="3000"/>
          </a:p>
          <a:p>
            <a:pPr indent="-334010" lvl="1" marL="74295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Char char="●"/>
            </a:pPr>
            <a:r>
              <a:rPr b="1" i="0" lang="en-US" sz="30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Application process </a:t>
            </a:r>
            <a:endParaRPr sz="3000"/>
          </a:p>
          <a:p>
            <a:pPr indent="-149860" lvl="0" marL="3429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171450" lvl="0" marL="342900" marR="0" rtl="0" algn="l"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2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/>
          <p:nvPr>
            <p:ph type="title"/>
          </p:nvPr>
        </p:nvSpPr>
        <p:spPr>
          <a:xfrm>
            <a:off x="685800" y="274637"/>
            <a:ext cx="77724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u="sng"/>
              <a:t>FRESHMAN ELECTIVES</a:t>
            </a:r>
            <a:endParaRPr b="1" u="sng"/>
          </a:p>
        </p:txBody>
      </p:sp>
      <p:sp>
        <p:nvSpPr>
          <p:cNvPr id="317" name="Shape 317"/>
          <p:cNvSpPr txBox="1"/>
          <p:nvPr>
            <p:ph idx="1" type="body"/>
          </p:nvPr>
        </p:nvSpPr>
        <p:spPr>
          <a:xfrm>
            <a:off x="685800" y="1600201"/>
            <a:ext cx="7772400" cy="37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>
              <a:spcBef>
                <a:spcPts val="700"/>
              </a:spcBef>
              <a:spcAft>
                <a:spcPts val="0"/>
              </a:spcAft>
              <a:buSzPts val="3600"/>
              <a:buChar char="●"/>
            </a:pPr>
            <a:r>
              <a:rPr b="1" lang="en-US" sz="3600"/>
              <a:t>Spanish 1 A &amp; B</a:t>
            </a:r>
            <a:endParaRPr b="1" sz="3600"/>
          </a:p>
          <a:p>
            <a:pPr indent="-457200" lvl="0" marL="457200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b="1" lang="en-US" sz="3600"/>
              <a:t>Band  (3 Trimesters)</a:t>
            </a:r>
            <a:endParaRPr b="1" sz="3600"/>
          </a:p>
          <a:p>
            <a:pPr indent="-457200" lvl="0" marL="457200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b="1" lang="en-US" sz="3600"/>
              <a:t>Varsity Choir (3 Trimesters)</a:t>
            </a:r>
            <a:endParaRPr b="1" sz="3600"/>
          </a:p>
          <a:p>
            <a:pPr indent="-457200" lvl="0" marL="457200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b="1" lang="en-US" sz="3600"/>
              <a:t>Intro to Ag A &amp; B</a:t>
            </a:r>
            <a:endParaRPr b="1" sz="3600"/>
          </a:p>
          <a:p>
            <a:pPr indent="-457200" lvl="0" marL="457200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b="1" lang="en-US" sz="3600"/>
              <a:t>Art Foundations</a:t>
            </a:r>
            <a:endParaRPr b="1" sz="3600"/>
          </a:p>
          <a:p>
            <a:pPr indent="-457200" lvl="0" marL="457200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b="1" lang="en-US" sz="3600"/>
              <a:t>Digital Photography 1</a:t>
            </a:r>
            <a:endParaRPr b="1" sz="3600"/>
          </a:p>
          <a:p>
            <a:pPr indent="0" lvl="0" marL="0" rtl="0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/>
          <p:nvPr>
            <p:ph type="title"/>
          </p:nvPr>
        </p:nvSpPr>
        <p:spPr>
          <a:xfrm>
            <a:off x="685800" y="274637"/>
            <a:ext cx="77724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u="sng"/>
              <a:t>FRESHMAN ELECTIVES</a:t>
            </a:r>
            <a:endParaRPr b="1" u="sng"/>
          </a:p>
        </p:txBody>
      </p:sp>
      <p:sp>
        <p:nvSpPr>
          <p:cNvPr id="324" name="Shape 324"/>
          <p:cNvSpPr txBox="1"/>
          <p:nvPr>
            <p:ph idx="1" type="body"/>
          </p:nvPr>
        </p:nvSpPr>
        <p:spPr>
          <a:xfrm>
            <a:off x="685800" y="1600200"/>
            <a:ext cx="7772400" cy="40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>
              <a:spcBef>
                <a:spcPts val="700"/>
              </a:spcBef>
              <a:spcAft>
                <a:spcPts val="0"/>
              </a:spcAft>
              <a:buSzPts val="3600"/>
              <a:buChar char="●"/>
            </a:pPr>
            <a:r>
              <a:rPr b="1" lang="en-US" sz="3600"/>
              <a:t>Intro to Business</a:t>
            </a:r>
            <a:endParaRPr b="1" sz="3600"/>
          </a:p>
          <a:p>
            <a:pPr indent="-457200" lvl="0" marL="457200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b="1" lang="en-US" sz="3600"/>
              <a:t>Intro to Computer Science</a:t>
            </a:r>
            <a:endParaRPr b="1" sz="3600"/>
          </a:p>
          <a:p>
            <a:pPr indent="-457200" lvl="0" marL="457200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b="1" lang="en-US" sz="3600"/>
              <a:t>Print Literacy (English Credit)</a:t>
            </a:r>
            <a:endParaRPr b="1" sz="3600"/>
          </a:p>
          <a:p>
            <a:pPr indent="-457200" lvl="0" marL="457200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b="1" lang="en-US" sz="3600"/>
              <a:t>Life Responsibilities</a:t>
            </a:r>
            <a:endParaRPr b="1" sz="3600"/>
          </a:p>
          <a:p>
            <a:pPr indent="-457200" lvl="0" marL="457200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b="1" lang="en-US" sz="3600"/>
              <a:t>Culinary Arts 1 (unless sections fill with upperclassmen)</a:t>
            </a:r>
            <a:endParaRPr b="1" sz="3600"/>
          </a:p>
          <a:p>
            <a:pPr indent="0" lvl="0" marL="0" rtl="0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/>
          <p:nvPr>
            <p:ph type="title"/>
          </p:nvPr>
        </p:nvSpPr>
        <p:spPr>
          <a:xfrm>
            <a:off x="685800" y="204449"/>
            <a:ext cx="7772400" cy="121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u="sng"/>
              <a:t>FRESHMAN ELECTIVES</a:t>
            </a:r>
            <a:endParaRPr b="1" u="sng"/>
          </a:p>
        </p:txBody>
      </p:sp>
      <p:sp>
        <p:nvSpPr>
          <p:cNvPr id="331" name="Shape 331"/>
          <p:cNvSpPr txBox="1"/>
          <p:nvPr>
            <p:ph idx="1" type="body"/>
          </p:nvPr>
        </p:nvSpPr>
        <p:spPr>
          <a:xfrm>
            <a:off x="685800" y="1282400"/>
            <a:ext cx="7772400" cy="43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>
              <a:spcBef>
                <a:spcPts val="700"/>
              </a:spcBef>
              <a:spcAft>
                <a:spcPts val="0"/>
              </a:spcAft>
              <a:buSzPts val="3600"/>
              <a:buChar char="●"/>
            </a:pPr>
            <a:r>
              <a:rPr b="1" lang="en-US" sz="3600"/>
              <a:t>Interior Design</a:t>
            </a:r>
            <a:endParaRPr b="1" sz="3600"/>
          </a:p>
          <a:p>
            <a:pPr indent="-457200" lvl="0" marL="457200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b="1" lang="en-US" sz="3600"/>
              <a:t>Fashion Design</a:t>
            </a:r>
            <a:endParaRPr b="1" sz="3600"/>
          </a:p>
          <a:p>
            <a:pPr indent="-457200" lvl="0" marL="457200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b="1" lang="en-US" sz="3600"/>
              <a:t>Intro to Manufacturing</a:t>
            </a:r>
            <a:endParaRPr b="1" sz="3600"/>
          </a:p>
          <a:p>
            <a:pPr indent="-457200" lvl="0" marL="457200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b="1" lang="en-US" sz="3600"/>
              <a:t>Home Maintenance</a:t>
            </a:r>
            <a:endParaRPr b="1" sz="3600"/>
          </a:p>
          <a:p>
            <a:pPr indent="-457200" lvl="0" marL="457200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b="1" lang="en-US" sz="3600"/>
              <a:t>Applied Physics (Science Credit)</a:t>
            </a:r>
            <a:endParaRPr b="1" sz="3600"/>
          </a:p>
          <a:p>
            <a:pPr indent="-419100" lvl="1" marL="914400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b="1" lang="en-US" sz="3000"/>
              <a:t>take this or Physics A/B sometime before graduation</a:t>
            </a:r>
            <a:endParaRPr b="1" sz="3000"/>
          </a:p>
          <a:p>
            <a:pPr indent="0" lvl="0" marL="0" rtl="0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/>
          <p:nvPr>
            <p:ph type="title"/>
          </p:nvPr>
        </p:nvSpPr>
        <p:spPr>
          <a:xfrm>
            <a:off x="685800" y="0"/>
            <a:ext cx="7772400" cy="12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u="sng"/>
              <a:t>Mock Schedule</a:t>
            </a:r>
            <a:endParaRPr b="1" u="sng"/>
          </a:p>
        </p:txBody>
      </p:sp>
      <p:sp>
        <p:nvSpPr>
          <p:cNvPr id="338" name="Shape 338"/>
          <p:cNvSpPr txBox="1"/>
          <p:nvPr>
            <p:ph idx="1" type="body"/>
          </p:nvPr>
        </p:nvSpPr>
        <p:spPr>
          <a:xfrm>
            <a:off x="967800" y="951100"/>
            <a:ext cx="7490400" cy="434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71450" lvl="0" marL="342900">
              <a:spcBef>
                <a:spcPts val="700"/>
              </a:spcBef>
              <a:spcAft>
                <a:spcPts val="0"/>
              </a:spcAft>
              <a:buNone/>
            </a:pPr>
            <a:r>
              <a:rPr lang="en-US"/>
              <a:t>				</a:t>
            </a:r>
            <a:endParaRPr/>
          </a:p>
        </p:txBody>
      </p:sp>
      <p:graphicFrame>
        <p:nvGraphicFramePr>
          <p:cNvPr id="339" name="Shape 339"/>
          <p:cNvGraphicFramePr/>
          <p:nvPr/>
        </p:nvGraphicFramePr>
        <p:xfrm>
          <a:off x="1472563" y="1264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{47FE3DCE-471A-4575-AB0C-D13CD1B2A8D1}</a:tableStyleId>
              </a:tblPr>
              <a:tblGrid>
                <a:gridCol w="877725"/>
                <a:gridCol w="1837675"/>
                <a:gridCol w="1957600"/>
                <a:gridCol w="1854750"/>
              </a:tblGrid>
              <a:tr h="677525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</a:rPr>
                        <a:t>E2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</a:rPr>
                        <a:t>E2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</a:rPr>
                        <a:t>E2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</a:rPr>
                        <a:t>E2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677525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</a:rPr>
                        <a:t>Per 1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</a:rPr>
                        <a:t>English 9A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  <a:highlight>
                            <a:srgbClr val="666666"/>
                          </a:highlight>
                        </a:rPr>
                        <a:t>Health</a:t>
                      </a:r>
                      <a:endParaRPr b="1" sz="1800">
                        <a:solidFill>
                          <a:srgbClr val="FFFFFF"/>
                        </a:solidFill>
                        <a:highlight>
                          <a:srgbClr val="666666"/>
                        </a:highlight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</a:rPr>
                        <a:t>English 9B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677525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</a:rPr>
                        <a:t>Per 2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</a:rPr>
                        <a:t>Int Math 1AXB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</a:rPr>
                        <a:t>Int Math 1AXB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</a:rPr>
                        <a:t>Int Math 1AXB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</a:tcPr>
                </a:tc>
              </a:tr>
              <a:tr h="745075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</a:rPr>
                        <a:t>Per 3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</a:rPr>
                        <a:t>US History 1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  <a:highlight>
                            <a:srgbClr val="666666"/>
                          </a:highlight>
                        </a:rPr>
                        <a:t>Study Center</a:t>
                      </a:r>
                      <a:endParaRPr b="1" sz="18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  <a:highlight>
                            <a:srgbClr val="666666"/>
                          </a:highlight>
                        </a:rPr>
                        <a:t>Global Studies 1</a:t>
                      </a:r>
                      <a:endParaRPr b="1" sz="1800">
                        <a:solidFill>
                          <a:srgbClr val="FFFFFF"/>
                        </a:solidFill>
                        <a:highlight>
                          <a:srgbClr val="666666"/>
                        </a:highlight>
                      </a:endParaRPr>
                    </a:p>
                  </a:txBody>
                  <a:tcPr marT="91425" marB="91425" marR="91425" marL="91425"/>
                </a:tc>
              </a:tr>
              <a:tr h="46520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</a:rPr>
                        <a:t>Per 4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  <a:highlight>
                            <a:srgbClr val="666666"/>
                          </a:highlight>
                        </a:rPr>
                        <a:t>Study Center</a:t>
                      </a:r>
                      <a:endParaRPr b="1" sz="1800">
                        <a:solidFill>
                          <a:srgbClr val="FFFFFF"/>
                        </a:solidFill>
                        <a:highlight>
                          <a:srgbClr val="666666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  <a:highlight>
                            <a:srgbClr val="666666"/>
                          </a:highlight>
                        </a:rPr>
                        <a:t>Int Science A</a:t>
                      </a:r>
                      <a:endParaRPr b="1" sz="1800">
                        <a:solidFill>
                          <a:srgbClr val="FFFFFF"/>
                        </a:solidFill>
                        <a:highlight>
                          <a:srgbClr val="666666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  <a:highlight>
                            <a:srgbClr val="666666"/>
                          </a:highlight>
                        </a:rPr>
                        <a:t>Study Center</a:t>
                      </a:r>
                      <a:endParaRPr b="1" sz="1800">
                        <a:solidFill>
                          <a:srgbClr val="0000FF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/>
                </a:tc>
              </a:tr>
              <a:tr h="745075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</a:rPr>
                        <a:t>Per 5</a:t>
                      </a:r>
                      <a:endParaRPr b="1" sz="18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</a:rPr>
                        <a:t>Team Sports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  <a:highlight>
                            <a:srgbClr val="666666"/>
                          </a:highlight>
                        </a:rPr>
                        <a:t>Intro to Manufacturing</a:t>
                      </a:r>
                      <a:endParaRPr b="1" sz="1800">
                        <a:solidFill>
                          <a:srgbClr val="FFFFFF"/>
                        </a:solidFill>
                        <a:highlight>
                          <a:srgbClr val="666666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  <a:highlight>
                            <a:srgbClr val="666666"/>
                          </a:highlight>
                        </a:rPr>
                        <a:t>Int Science B</a:t>
                      </a:r>
                      <a:endParaRPr b="1" sz="1800">
                        <a:solidFill>
                          <a:srgbClr val="FFFFFF"/>
                        </a:solidFill>
                        <a:highlight>
                          <a:srgbClr val="666666"/>
                        </a:highlight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46520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</a:rPr>
                        <a:t>Per 6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  <a:highlight>
                            <a:srgbClr val="666666"/>
                          </a:highlight>
                        </a:rPr>
                        <a:t>Varsity Choir</a:t>
                      </a:r>
                      <a:endParaRPr b="1" sz="18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  <a:highlight>
                            <a:srgbClr val="666666"/>
                          </a:highlight>
                        </a:rPr>
                        <a:t>Varsity Choir</a:t>
                      </a:r>
                      <a:endParaRPr b="1" sz="18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  <a:highlight>
                            <a:srgbClr val="666666"/>
                          </a:highlight>
                        </a:rPr>
                        <a:t>Varsity Choir</a:t>
                      </a:r>
                      <a:endParaRPr b="1" sz="18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40" name="Shape 340"/>
          <p:cNvSpPr txBox="1"/>
          <p:nvPr/>
        </p:nvSpPr>
        <p:spPr>
          <a:xfrm>
            <a:off x="1117975" y="951100"/>
            <a:ext cx="6774600" cy="4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137160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</a:rPr>
              <a:t>Tri 1       	</a:t>
            </a:r>
            <a:r>
              <a:rPr lang="en-US">
                <a:solidFill>
                  <a:srgbClr val="FFFFFF"/>
                </a:solidFill>
              </a:rPr>
              <a:t>		</a:t>
            </a:r>
            <a:r>
              <a:rPr lang="en-US" sz="1800">
                <a:solidFill>
                  <a:srgbClr val="FFFFFF"/>
                </a:solidFill>
              </a:rPr>
              <a:t>Tri 2	</a:t>
            </a:r>
            <a:r>
              <a:rPr lang="en-US">
                <a:solidFill>
                  <a:srgbClr val="FFFFFF"/>
                </a:solidFill>
              </a:rPr>
              <a:t>		</a:t>
            </a:r>
            <a:r>
              <a:rPr lang="en-US" sz="1800">
                <a:solidFill>
                  <a:srgbClr val="FFFFFF"/>
                </a:solidFill>
              </a:rPr>
              <a:t>	Tri 3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/>
          <p:nvPr>
            <p:ph type="title"/>
          </p:nvPr>
        </p:nvSpPr>
        <p:spPr>
          <a:xfrm>
            <a:off x="-1125650" y="0"/>
            <a:ext cx="11236500" cy="254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 u="sng"/>
              <a:t>REGISTRATION PROCESS</a:t>
            </a:r>
            <a:endParaRPr b="1" sz="6000" u="sng"/>
          </a:p>
        </p:txBody>
      </p:sp>
      <p:sp>
        <p:nvSpPr>
          <p:cNvPr id="347" name="Shape 347"/>
          <p:cNvSpPr txBox="1"/>
          <p:nvPr>
            <p:ph idx="1" type="body"/>
          </p:nvPr>
        </p:nvSpPr>
        <p:spPr>
          <a:xfrm>
            <a:off x="1257225" y="2176500"/>
            <a:ext cx="6974100" cy="218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71450" lvl="0" marL="34290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3600"/>
              <a:t>GO TO HIGH SCHOOL WEBSITE</a:t>
            </a:r>
            <a:endParaRPr sz="3600"/>
          </a:p>
          <a:p>
            <a:pPr indent="-171450" lvl="0" marL="342900" algn="ctr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3600"/>
              <a:t>ACADEMIC  TAB</a:t>
            </a:r>
            <a:endParaRPr sz="36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Shape 3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5500" y="483899"/>
            <a:ext cx="5856825" cy="467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/>
          <p:nvPr>
            <p:ph type="title"/>
          </p:nvPr>
        </p:nvSpPr>
        <p:spPr>
          <a:xfrm>
            <a:off x="685800" y="274637"/>
            <a:ext cx="77724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END</a:t>
            </a:r>
            <a:endParaRPr/>
          </a:p>
        </p:txBody>
      </p:sp>
      <p:sp>
        <p:nvSpPr>
          <p:cNvPr id="359" name="Shape 359"/>
          <p:cNvSpPr txBox="1"/>
          <p:nvPr>
            <p:ph idx="1" type="body"/>
          </p:nvPr>
        </p:nvSpPr>
        <p:spPr>
          <a:xfrm>
            <a:off x="685800" y="1600201"/>
            <a:ext cx="7772400" cy="37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71450" lvl="0" marL="342900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/>
          <p:nvPr>
            <p:ph type="title"/>
          </p:nvPr>
        </p:nvSpPr>
        <p:spPr>
          <a:xfrm>
            <a:off x="685800" y="274637"/>
            <a:ext cx="77724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Shape 366"/>
          <p:cNvSpPr txBox="1"/>
          <p:nvPr>
            <p:ph idx="1" type="body"/>
          </p:nvPr>
        </p:nvSpPr>
        <p:spPr>
          <a:xfrm>
            <a:off x="685800" y="1600201"/>
            <a:ext cx="7772400" cy="37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71450" lvl="0" marL="342900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/>
          <p:nvPr>
            <p:ph type="title"/>
          </p:nvPr>
        </p:nvSpPr>
        <p:spPr>
          <a:xfrm>
            <a:off x="809725" y="274615"/>
            <a:ext cx="7648500" cy="7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bin"/>
              <a:buNone/>
            </a:pPr>
            <a:r>
              <a:rPr b="1" lang="en-US" u="sng"/>
              <a:t>More about High School</a:t>
            </a:r>
            <a:endParaRPr/>
          </a:p>
        </p:txBody>
      </p:sp>
      <p:sp>
        <p:nvSpPr>
          <p:cNvPr id="372" name="Shape 372"/>
          <p:cNvSpPr txBox="1"/>
          <p:nvPr>
            <p:ph idx="1" type="body"/>
          </p:nvPr>
        </p:nvSpPr>
        <p:spPr>
          <a:xfrm>
            <a:off x="685800" y="857700"/>
            <a:ext cx="7772400" cy="48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17145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37819" lvl="1" marL="74295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Noto Sans Symbols"/>
              <a:buChar char="●"/>
            </a:pPr>
            <a:r>
              <a:rPr b="1" lang="en-US" sz="3400"/>
              <a:t>Challenge yourself - Do you need more than 1 Study Hall per trimester?</a:t>
            </a:r>
            <a:endParaRPr b="1" sz="3400"/>
          </a:p>
          <a:p>
            <a:pPr indent="-337819" lvl="1" marL="74295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Noto Sans Symbols"/>
              <a:buChar char="●"/>
            </a:pPr>
            <a:r>
              <a:rPr b="1" lang="en-US" sz="3400"/>
              <a:t>Trimester Test days each trimester 	</a:t>
            </a:r>
            <a:endParaRPr b="1" sz="3400"/>
          </a:p>
          <a:p>
            <a:pPr indent="-419735" lvl="2" marL="11430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400"/>
              <a:buChar char="●"/>
            </a:pPr>
            <a:r>
              <a:rPr b="1" lang="en-US" sz="3400"/>
              <a:t>Schedule</a:t>
            </a:r>
            <a:endParaRPr b="1" sz="3400"/>
          </a:p>
          <a:p>
            <a:pPr indent="-419735" lvl="2" marL="11430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400"/>
              <a:buChar char="●"/>
            </a:pPr>
            <a:r>
              <a:rPr b="1" lang="en-US" sz="3400"/>
              <a:t>Open Campus</a:t>
            </a:r>
            <a:endParaRPr b="1" sz="3400"/>
          </a:p>
          <a:p>
            <a:pPr indent="-337819" lvl="1" marL="74295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Noto Sans Symbols"/>
              <a:buChar char="●"/>
            </a:pPr>
            <a:r>
              <a:rPr b="1" lang="en-US" sz="3400"/>
              <a:t>Switching from JMC to Infinite Campus</a:t>
            </a:r>
            <a:endParaRPr b="1" sz="3400"/>
          </a:p>
          <a:p>
            <a:pPr indent="0" lvl="0" marL="9144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b="1" sz="3600"/>
          </a:p>
          <a:p>
            <a:pPr indent="0" lvl="0" marL="4572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b="1" sz="3600"/>
          </a:p>
          <a:p>
            <a:pPr indent="0" lvl="0" marL="4572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b="1" sz="3600"/>
          </a:p>
          <a:p>
            <a:pPr indent="-273050" lvl="1" marL="74295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193040" lvl="0" marL="342900" marR="0" rtl="0" algn="l"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-285750" y="284163"/>
            <a:ext cx="8894700" cy="19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bin"/>
              <a:buNone/>
            </a:pPr>
            <a:r>
              <a:rPr b="1" i="0" lang="en-US" sz="6000" u="sng" cap="none" strike="noStrik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FIND YOUR NICHE</a:t>
            </a:r>
            <a:br>
              <a:rPr b="1" i="0" lang="en-US" sz="6000" u="sng" cap="none" strike="noStrik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</a:br>
            <a:endParaRPr b="1" i="0" sz="6000" u="sng" cap="none" strike="noStrike">
              <a:solidFill>
                <a:schemeClr val="accen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27" name="Shape 127"/>
          <p:cNvSpPr txBox="1"/>
          <p:nvPr/>
        </p:nvSpPr>
        <p:spPr>
          <a:xfrm>
            <a:off x="5003800" y="908050"/>
            <a:ext cx="18415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0650" y="1181500"/>
            <a:ext cx="4385324" cy="3289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25" y="1277925"/>
            <a:ext cx="4547225" cy="438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40925" y="4470500"/>
            <a:ext cx="2695750" cy="269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36675" y="4304078"/>
            <a:ext cx="2848150" cy="3110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3425" y="4638775"/>
            <a:ext cx="3457500" cy="302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/>
          <p:nvPr>
            <p:ph type="title"/>
          </p:nvPr>
        </p:nvSpPr>
        <p:spPr>
          <a:xfrm>
            <a:off x="6858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bin"/>
              <a:buNone/>
            </a:pPr>
            <a:r>
              <a:rPr b="1" i="0" lang="en-US" sz="3600" u="sng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ACADEMIC LETTERS/PINS</a:t>
            </a:r>
            <a:endParaRPr/>
          </a:p>
        </p:txBody>
      </p:sp>
      <p:sp>
        <p:nvSpPr>
          <p:cNvPr id="378" name="Shape 378"/>
          <p:cNvSpPr txBox="1"/>
          <p:nvPr>
            <p:ph idx="1" type="body"/>
          </p:nvPr>
        </p:nvSpPr>
        <p:spPr>
          <a:xfrm>
            <a:off x="900112" y="1600200"/>
            <a:ext cx="6480175" cy="3484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2794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Char char="●"/>
            </a:pPr>
            <a:r>
              <a:rPr b="1" i="0" lang="en-US" sz="2800" u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Academic Letter</a:t>
            </a:r>
            <a:endParaRPr/>
          </a:p>
          <a:p>
            <a:pPr indent="-273050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</a:pPr>
            <a:r>
              <a:rPr b="1" i="0" lang="en-US" sz="2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3.5 GPA for 6 trimesters	</a:t>
            </a:r>
            <a:endParaRPr/>
          </a:p>
          <a:p>
            <a:pPr indent="-279400" lvl="2" marL="11430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</a:pPr>
            <a:r>
              <a:rPr b="1" i="0" lang="en-US" sz="2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Doesn’t have to be consecutive</a:t>
            </a:r>
            <a:endParaRPr/>
          </a:p>
          <a:p>
            <a:pPr indent="-27940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Char char="●"/>
            </a:pPr>
            <a:r>
              <a:rPr b="1" i="0" lang="en-US" sz="2800" u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Academic Pin</a:t>
            </a:r>
            <a:endParaRPr/>
          </a:p>
          <a:p>
            <a:pPr indent="-273050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</a:pPr>
            <a:r>
              <a:rPr b="1" i="0" lang="en-US" sz="2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3.5 GPA for 7 or more trimesters</a:t>
            </a:r>
            <a:endParaRPr/>
          </a:p>
          <a:p>
            <a:pPr indent="-143509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73050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	</a:t>
            </a:r>
            <a:endParaRPr/>
          </a:p>
          <a:p>
            <a:pPr indent="-279400" lvl="2" marL="11430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03834" lvl="0" marL="342900" marR="0" rtl="0" algn="l"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/>
          <p:nvPr>
            <p:ph type="title"/>
          </p:nvPr>
        </p:nvSpPr>
        <p:spPr>
          <a:xfrm>
            <a:off x="6858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bin"/>
              <a:buNone/>
            </a:pPr>
            <a:r>
              <a:rPr b="1" lang="en-US" u="sng"/>
              <a:t>Friday @ the MS</a:t>
            </a:r>
            <a:endParaRPr/>
          </a:p>
        </p:txBody>
      </p:sp>
      <p:sp>
        <p:nvSpPr>
          <p:cNvPr id="385" name="Shape 385"/>
          <p:cNvSpPr txBox="1"/>
          <p:nvPr>
            <p:ph idx="1" type="body"/>
          </p:nvPr>
        </p:nvSpPr>
        <p:spPr>
          <a:xfrm>
            <a:off x="685800" y="1096375"/>
            <a:ext cx="7772400" cy="42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7940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Char char="●"/>
            </a:pPr>
            <a:r>
              <a:rPr b="1" lang="en-US" sz="3200"/>
              <a:t>Math Recommendation will be given to you</a:t>
            </a:r>
            <a:r>
              <a:rPr b="1" i="0" lang="en-US" sz="3200" u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endParaRPr b="1" i="0" sz="3200" u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0988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Char char="●"/>
            </a:pPr>
            <a:r>
              <a:rPr b="1" lang="en-US" sz="3200"/>
              <a:t>What elective classes do you want?</a:t>
            </a:r>
            <a:endParaRPr b="1" sz="3200"/>
          </a:p>
          <a:p>
            <a:pPr indent="-27940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Char char="●"/>
            </a:pPr>
            <a:r>
              <a:rPr b="1" lang="en-US" sz="3200"/>
              <a:t>13-14 classes minimum, 18 classes maximum</a:t>
            </a:r>
            <a:endParaRPr b="1" sz="3200"/>
          </a:p>
          <a:p>
            <a:pPr indent="-309880" lvl="0" marL="342900" rtl="0"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Char char="●"/>
            </a:pPr>
            <a:r>
              <a:rPr b="1" lang="en-US" sz="3200"/>
              <a:t>If you have an IEP,  you will have help with your schedule at your IEP mtg.</a:t>
            </a:r>
            <a:endParaRPr b="1" sz="3200"/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/>
          <p:nvPr>
            <p:ph type="title"/>
          </p:nvPr>
        </p:nvSpPr>
        <p:spPr>
          <a:xfrm>
            <a:off x="6858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bin"/>
              <a:buNone/>
            </a:pPr>
            <a:r>
              <a:rPr b="1" i="0" lang="en-US" sz="3600" u="sng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MORE ON GPA’S</a:t>
            </a:r>
            <a:endParaRPr/>
          </a:p>
        </p:txBody>
      </p:sp>
      <p:sp>
        <p:nvSpPr>
          <p:cNvPr id="392" name="Shape 392"/>
          <p:cNvSpPr txBox="1"/>
          <p:nvPr>
            <p:ph idx="1" type="body"/>
          </p:nvPr>
        </p:nvSpPr>
        <p:spPr>
          <a:xfrm>
            <a:off x="685800" y="1600200"/>
            <a:ext cx="7772400" cy="37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2730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Char char="●"/>
            </a:pPr>
            <a:r>
              <a:rPr b="1" i="0" lang="en-US" sz="2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GPA’s are figured at the end of every trimester for Honor Roll</a:t>
            </a:r>
            <a:endParaRPr/>
          </a:p>
          <a:p>
            <a:pPr indent="-279400" lvl="2" marL="11430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Noto Sans Symbols"/>
              <a:buChar char="●"/>
            </a:pPr>
            <a:r>
              <a:rPr b="1" i="0" lang="en-US" sz="2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Honor Roll - 3.25</a:t>
            </a:r>
            <a:endParaRPr/>
          </a:p>
          <a:p>
            <a:pPr indent="-279400" lvl="2" marL="11430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Noto Sans Symbols"/>
              <a:buChar char="●"/>
            </a:pPr>
            <a:r>
              <a:rPr b="1" i="0" lang="en-US" sz="2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High Honor Roll - 3.75</a:t>
            </a:r>
            <a:endParaRPr/>
          </a:p>
          <a:p>
            <a:pPr indent="-273050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</a:pPr>
            <a:r>
              <a:rPr b="1" i="0" lang="en-US" sz="2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Cumulative GPA</a:t>
            </a:r>
            <a:endParaRPr/>
          </a:p>
          <a:p>
            <a:pPr indent="-279400" lvl="2" marL="11430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●"/>
            </a:pPr>
            <a:r>
              <a:rPr b="1" i="0" lang="en-US" sz="20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Honor Grad - 3.50</a:t>
            </a:r>
            <a:endParaRPr/>
          </a:p>
          <a:p>
            <a:pPr indent="-279400" lvl="2" marL="11430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●"/>
            </a:pPr>
            <a:r>
              <a:rPr b="1" i="0" lang="en-US" sz="20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High Honor Grad – 3.75</a:t>
            </a:r>
            <a:endParaRPr/>
          </a:p>
          <a:p>
            <a:pPr indent="-279400" lvl="2" marL="11430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●"/>
            </a:pPr>
            <a:r>
              <a:rPr b="1" i="0" lang="en-US" sz="20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NHS eligibility - 3.75</a:t>
            </a:r>
            <a:endParaRPr/>
          </a:p>
          <a:p>
            <a:pPr indent="-171450" lvl="0" marL="342900" marR="0" rtl="0" algn="l"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/>
          <p:nvPr>
            <p:ph type="title"/>
          </p:nvPr>
        </p:nvSpPr>
        <p:spPr>
          <a:xfrm>
            <a:off x="6858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bin"/>
              <a:buNone/>
            </a:pPr>
            <a:r>
              <a:rPr b="1" lang="en-US" u="sng"/>
              <a:t>Activity Eligibility in HS</a:t>
            </a:r>
            <a:endParaRPr/>
          </a:p>
        </p:txBody>
      </p:sp>
      <p:sp>
        <p:nvSpPr>
          <p:cNvPr id="398" name="Shape 398"/>
          <p:cNvSpPr txBox="1"/>
          <p:nvPr>
            <p:ph idx="1" type="body"/>
          </p:nvPr>
        </p:nvSpPr>
        <p:spPr>
          <a:xfrm>
            <a:off x="685800" y="1271400"/>
            <a:ext cx="7772400" cy="40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279400" lvl="0" marL="34290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Char char="●"/>
            </a:pPr>
            <a:r>
              <a:rPr b="1" i="0" lang="en-US" sz="3200" u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Activity Eligibility – Follow ‘state’ rules</a:t>
            </a:r>
            <a:endParaRPr/>
          </a:p>
          <a:p>
            <a:pPr indent="-128270" lvl="0" marL="342900" marR="0" rtl="0" algn="l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None/>
            </a:pPr>
            <a:r>
              <a:t/>
            </a:r>
            <a:endParaRPr b="1" i="0" sz="2800" u="sng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79400" lvl="0" marL="342900" marR="0" rtl="0" algn="l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Char char="●"/>
            </a:pPr>
            <a:r>
              <a:rPr b="1" i="0" lang="en-US" sz="3200" u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Good Conduct Policy</a:t>
            </a:r>
            <a:endParaRPr b="1" i="0" sz="2200" u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73050" lvl="1" marL="742950" marR="0" rtl="0" algn="l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Char char="●"/>
            </a:pPr>
            <a:r>
              <a:rPr b="1" i="0" lang="en-US" sz="2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Must pass all courses at the end of the trimester</a:t>
            </a:r>
            <a:endParaRPr/>
          </a:p>
          <a:p>
            <a:pPr indent="-273050" lvl="1" marL="742950" marR="0" rtl="0" algn="l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1" i="0" sz="19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73050" lvl="1" marL="742950" marR="0" rtl="0" algn="l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Char char="●"/>
            </a:pPr>
            <a:r>
              <a:rPr b="1" i="0" lang="en-US" sz="2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Students may still practice with the team/group and are encouraged to do so.</a:t>
            </a:r>
            <a:endParaRPr/>
          </a:p>
          <a:p>
            <a:pPr indent="-170497" lvl="1" marL="742950" marR="0" rtl="0" algn="l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615"/>
              <a:buFont typeface="Noto Sans Symbols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170497" lvl="1" marL="742950" marR="0" rtl="0" algn="l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615"/>
              <a:buFont typeface="Noto Sans Symbols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170497" lvl="1" marL="742950" marR="0" rtl="0" algn="l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615"/>
              <a:buFont typeface="Noto Sans Symbols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176847" lvl="0" marL="342900" marR="0" rtl="0" algn="l"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615"/>
              <a:buFont typeface="Noto Sans Symbols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/>
          <p:nvPr>
            <p:ph type="title"/>
          </p:nvPr>
        </p:nvSpPr>
        <p:spPr>
          <a:xfrm>
            <a:off x="6858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bin"/>
              <a:buNone/>
            </a:pPr>
            <a:r>
              <a:rPr b="1" lang="en-US" u="sng"/>
              <a:t>Always do your BEST!</a:t>
            </a:r>
            <a:endParaRPr/>
          </a:p>
        </p:txBody>
      </p:sp>
      <p:sp>
        <p:nvSpPr>
          <p:cNvPr id="405" name="Shape 405"/>
          <p:cNvSpPr txBox="1"/>
          <p:nvPr>
            <p:ph idx="1" type="body"/>
          </p:nvPr>
        </p:nvSpPr>
        <p:spPr>
          <a:xfrm>
            <a:off x="250825" y="915025"/>
            <a:ext cx="8562300" cy="49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2794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73050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Char char="●"/>
            </a:pPr>
            <a:r>
              <a:rPr b="1" i="0" lang="en-US" sz="3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Academic Excellence Awards Ceremony</a:t>
            </a:r>
            <a:endParaRPr/>
          </a:p>
          <a:p>
            <a:pPr indent="-279400" lvl="2" marL="11430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Char char="●"/>
            </a:pPr>
            <a:r>
              <a:rPr b="1" i="0" lang="en-US" sz="2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9</a:t>
            </a:r>
            <a:r>
              <a:rPr b="1" baseline="30000" i="0" lang="en-US" sz="2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th</a:t>
            </a:r>
            <a:r>
              <a:rPr b="1" i="0" lang="en-US" sz="2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 -- 4.0 cumulative GPA</a:t>
            </a:r>
            <a:endParaRPr/>
          </a:p>
          <a:p>
            <a:pPr indent="-279400" lvl="2" marL="11430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Char char="●"/>
            </a:pPr>
            <a:r>
              <a:rPr b="1" i="0" lang="en-US" sz="2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10</a:t>
            </a:r>
            <a:r>
              <a:rPr b="1" baseline="30000" i="0" lang="en-US" sz="2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th</a:t>
            </a:r>
            <a:r>
              <a:rPr b="1" i="0" lang="en-US" sz="2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 --  3.95 cumulative GPA</a:t>
            </a:r>
            <a:endParaRPr/>
          </a:p>
          <a:p>
            <a:pPr indent="-279400" lvl="2" marL="11430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Char char="●"/>
            </a:pPr>
            <a:r>
              <a:rPr b="1" i="0" lang="en-US" sz="2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11</a:t>
            </a:r>
            <a:r>
              <a:rPr b="1" baseline="30000" i="0" lang="en-US" sz="2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th</a:t>
            </a:r>
            <a:r>
              <a:rPr b="1" i="0" lang="en-US" sz="2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 --  3.90 cumulative GPA</a:t>
            </a:r>
            <a:endParaRPr/>
          </a:p>
          <a:p>
            <a:pPr indent="-279400" lvl="2" marL="11430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Char char="●"/>
            </a:pPr>
            <a:r>
              <a:rPr b="1" i="0" lang="en-US" sz="2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12</a:t>
            </a:r>
            <a:r>
              <a:rPr b="1" baseline="30000" i="0" lang="en-US" sz="2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th</a:t>
            </a:r>
            <a:r>
              <a:rPr b="1" i="0" lang="en-US" sz="2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 –  3.85 cumulative GPA</a:t>
            </a:r>
            <a:endParaRPr b="1" i="0" sz="2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78130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●"/>
            </a:pPr>
            <a:r>
              <a:rPr b="1" lang="en-US" sz="2800"/>
              <a:t>Pride Assemblies</a:t>
            </a:r>
            <a:endParaRPr b="1" sz="2800"/>
          </a:p>
          <a:p>
            <a:pPr indent="-306069" lvl="2" marL="11430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●"/>
            </a:pPr>
            <a:r>
              <a:rPr b="1" lang="en-US" sz="2800"/>
              <a:t>Grade Point Improvement Awards</a:t>
            </a:r>
            <a:endParaRPr b="1" sz="2800"/>
          </a:p>
          <a:p>
            <a:pPr indent="-306069" lvl="2" marL="11430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●"/>
            </a:pPr>
            <a:r>
              <a:rPr b="1" lang="en-US" sz="2800"/>
              <a:t>Academic Letters, etc.</a:t>
            </a:r>
            <a:endParaRPr b="1" sz="2800"/>
          </a:p>
          <a:p>
            <a:pPr indent="-128270" lvl="0" marL="342900" marR="0" rtl="0" algn="l"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/>
          <p:nvPr>
            <p:ph type="title"/>
          </p:nvPr>
        </p:nvSpPr>
        <p:spPr>
          <a:xfrm>
            <a:off x="6858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bin"/>
              <a:buNone/>
            </a:pPr>
            <a:r>
              <a:rPr b="1" i="0" lang="en-US" sz="3200" u="sng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DO YOU KNOW HOW TO FIGURE YOUR GPA?</a:t>
            </a:r>
            <a:endParaRPr/>
          </a:p>
        </p:txBody>
      </p:sp>
      <p:sp>
        <p:nvSpPr>
          <p:cNvPr id="411" name="Shape 411"/>
          <p:cNvSpPr txBox="1"/>
          <p:nvPr>
            <p:ph idx="1" type="body"/>
          </p:nvPr>
        </p:nvSpPr>
        <p:spPr>
          <a:xfrm>
            <a:off x="685800" y="1271400"/>
            <a:ext cx="7772400" cy="40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2794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</a:pPr>
            <a:r>
              <a:rPr b="1" i="0" lang="en-US" sz="2600" u="sng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Grade Point Average</a:t>
            </a:r>
            <a:endParaRPr/>
          </a:p>
          <a:p>
            <a:pPr indent="-273050" lvl="1" marL="742950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</a:pPr>
            <a:r>
              <a:rPr b="1" i="0" lang="en-US" sz="2600" u="none" cap="none" strike="noStrike">
                <a:solidFill>
                  <a:srgbClr val="FEA022"/>
                </a:solidFill>
                <a:latin typeface="Cabin"/>
                <a:ea typeface="Cabin"/>
                <a:cs typeface="Cabin"/>
                <a:sym typeface="Cabin"/>
              </a:rPr>
              <a:t>Grade points divided by number of credits</a:t>
            </a:r>
            <a:endParaRPr/>
          </a:p>
          <a:p>
            <a:pPr indent="-165100" lvl="1" marL="742950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457200" lvl="0" marL="18288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i="0" lang="en-US" sz="2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Int. Math 1 	B	3.00 pts.</a:t>
            </a:r>
            <a:endParaRPr/>
          </a:p>
          <a:p>
            <a:pPr indent="-279400" lvl="0" marL="2628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i="0" lang="en-US" sz="2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9th English 	C+ 2.33 pts.</a:t>
            </a:r>
            <a:endParaRPr/>
          </a:p>
          <a:p>
            <a:pPr indent="-279400" lvl="0" marL="34290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i="0" lang="en-US" sz="2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 History	A-	3.67 pts.</a:t>
            </a:r>
            <a:endParaRPr/>
          </a:p>
          <a:p>
            <a:pPr indent="-279400" lvl="0" marL="34290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i="0" lang="en-US" sz="2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Earth Science	B-	2.67 pts.</a:t>
            </a:r>
            <a:endParaRPr/>
          </a:p>
          <a:p>
            <a:pPr indent="-279400" lvl="0" marL="2628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i="0" lang="en-US" sz="2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 Found		A	</a:t>
            </a:r>
            <a:r>
              <a:rPr b="1" i="0" lang="en-US" sz="2200" u="sng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4.00 pts.</a:t>
            </a:r>
            <a:endParaRPr/>
          </a:p>
          <a:p>
            <a:pPr indent="-279400" lvl="0" marL="34290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i="0" lang="en-US" sz="2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	15.67  </a:t>
            </a:r>
            <a:endParaRPr/>
          </a:p>
          <a:p>
            <a:pPr indent="-279400" lvl="0" marL="34290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9400" lvl="0" marL="34290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15.67 divided by 5 credits = 3.134 GPA</a:t>
            </a:r>
            <a:endParaRPr/>
          </a:p>
          <a:p>
            <a:pPr indent="-279400" lvl="0" marL="34290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GPA’s are not rounded up - exact number	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-285750" y="284163"/>
            <a:ext cx="8894700" cy="19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bin"/>
              <a:buNone/>
            </a:pPr>
            <a:r>
              <a:rPr b="1" i="0" lang="en-US" sz="6000" u="sng" cap="none" strike="noStrik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FIND YOUR NICHE</a:t>
            </a:r>
            <a:br>
              <a:rPr b="1" i="0" lang="en-US" sz="6000" u="sng" cap="none" strike="noStrik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</a:br>
            <a:endParaRPr b="1" i="0" sz="6000" u="sng" cap="none" strike="noStrike">
              <a:solidFill>
                <a:schemeClr val="accen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38" name="Shape 138"/>
          <p:cNvSpPr txBox="1"/>
          <p:nvPr/>
        </p:nvSpPr>
        <p:spPr>
          <a:xfrm>
            <a:off x="5003800" y="908050"/>
            <a:ext cx="1842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0475" y="3378175"/>
            <a:ext cx="4457950" cy="445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06400" y="1203050"/>
            <a:ext cx="3240250" cy="324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0125" y="1354523"/>
            <a:ext cx="3240250" cy="324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52175" y="1354525"/>
            <a:ext cx="2923225" cy="292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400" y="4443300"/>
            <a:ext cx="4152626" cy="3113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 rot="10800000">
            <a:off x="11046225" y="-131075"/>
            <a:ext cx="205200" cy="7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546750" y="1738425"/>
            <a:ext cx="8050500" cy="57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71450" lvl="0" marL="342900" algn="ctr">
              <a:spcBef>
                <a:spcPts val="700"/>
              </a:spcBef>
              <a:spcAft>
                <a:spcPts val="0"/>
              </a:spcAft>
              <a:buNone/>
            </a:pPr>
            <a:r>
              <a:rPr b="1" lang="en-US" sz="6000"/>
              <a:t>What’s your </a:t>
            </a:r>
            <a:endParaRPr b="1" sz="6000"/>
          </a:p>
          <a:p>
            <a:pPr indent="-171450" lvl="0" marL="342900" algn="ctr">
              <a:spcBef>
                <a:spcPts val="700"/>
              </a:spcBef>
              <a:spcAft>
                <a:spcPts val="0"/>
              </a:spcAft>
              <a:buNone/>
            </a:pPr>
            <a:r>
              <a:rPr b="1" lang="en-US" sz="6000"/>
              <a:t>5 YEAR PLAN? </a:t>
            </a:r>
            <a:endParaRPr b="1" sz="6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6858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bin"/>
              <a:buNone/>
            </a:pPr>
            <a:r>
              <a:rPr b="1" lang="en-US" u="sng"/>
              <a:t>IOWA UNIVERSITIES</a:t>
            </a:r>
            <a:endParaRPr/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1412875"/>
            <a:ext cx="7847012" cy="392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2794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Char char="●"/>
            </a:pPr>
            <a:r>
              <a:rPr b="1" i="0" lang="en-US" sz="3200" u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Admission Requirements</a:t>
            </a:r>
            <a:endParaRPr/>
          </a:p>
          <a:p>
            <a:pPr indent="-273050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Char char="●"/>
            </a:pPr>
            <a:r>
              <a:rPr b="1" i="0" lang="en-US" sz="2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Math – Integrated 1, 2, 3</a:t>
            </a:r>
            <a:endParaRPr/>
          </a:p>
          <a:p>
            <a:pPr indent="-273050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Char char="●"/>
            </a:pPr>
            <a:r>
              <a:rPr b="1" i="0" lang="en-US" sz="2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Science – Chemistry or Physics</a:t>
            </a:r>
            <a:endParaRPr/>
          </a:p>
          <a:p>
            <a:pPr indent="-273050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Char char="●"/>
            </a:pPr>
            <a:r>
              <a:rPr b="1" lang="en-US" sz="2800"/>
              <a:t>World</a:t>
            </a:r>
            <a:r>
              <a:rPr b="1" i="0" lang="en-US" sz="2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 Language</a:t>
            </a:r>
            <a:endParaRPr/>
          </a:p>
          <a:p>
            <a:pPr indent="-27940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Char char="●"/>
            </a:pPr>
            <a:r>
              <a:rPr b="1" i="0" lang="en-US" sz="3200" u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RAI Score  (</a:t>
            </a:r>
            <a:r>
              <a:rPr b="1" lang="en-US" sz="3200"/>
              <a:t>Class Rank, GPA, Number of core courses taken)</a:t>
            </a:r>
            <a:endParaRPr/>
          </a:p>
          <a:p>
            <a:pPr indent="-279400" lvl="0" marL="34290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i="0" lang="en-US" sz="2800" u="none">
                <a:solidFill>
                  <a:srgbClr val="FEA022"/>
                </a:solidFill>
                <a:latin typeface="Cabin"/>
                <a:ea typeface="Cabin"/>
                <a:cs typeface="Cabin"/>
                <a:sym typeface="Cabin"/>
              </a:rPr>
              <a:t>245 = Automatic Admission</a:t>
            </a:r>
            <a:endParaRPr/>
          </a:p>
          <a:p>
            <a:pPr indent="-279400" lvl="0" marL="34290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1" i="0" sz="2800" u="none">
              <a:solidFill>
                <a:srgbClr val="FEA022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79400" lvl="0" marL="34290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i="0" sz="2800" u="none">
              <a:solidFill>
                <a:srgbClr val="FEA022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128270" lvl="0" marL="342900" marR="0" rtl="0" algn="l"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None/>
            </a:pPr>
            <a:r>
              <a:t/>
            </a:r>
            <a:endParaRPr b="0" i="0" sz="2800" u="none">
              <a:solidFill>
                <a:srgbClr val="FEA022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6858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bin"/>
              <a:buNone/>
            </a:pPr>
            <a:r>
              <a:rPr b="1" i="0" lang="en-US" sz="3600" u="sng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OTHER OPTIONS</a:t>
            </a:r>
            <a:endParaRPr/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1417625"/>
            <a:ext cx="9587400" cy="6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306070" lvl="0" marL="342900" rtl="0"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●"/>
            </a:pPr>
            <a:r>
              <a:rPr b="1" lang="en-US" sz="2800"/>
              <a:t>Private 4 year college</a:t>
            </a:r>
            <a:endParaRPr b="1" sz="2800"/>
          </a:p>
          <a:p>
            <a:pPr indent="-273050" lvl="1" marL="742950" rtl="0"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</a:pPr>
            <a:r>
              <a:rPr b="1" lang="en-US" sz="2400"/>
              <a:t>Different admissions policies than universities</a:t>
            </a:r>
            <a:endParaRPr b="1" sz="2400"/>
          </a:p>
          <a:p>
            <a:pPr indent="0" lvl="0" marL="457200" rtl="0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-2794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Char char="●"/>
            </a:pPr>
            <a:r>
              <a:rPr b="1" i="0" lang="en-US" sz="2800" u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Iowa has GREAT Community Colleges</a:t>
            </a:r>
            <a:endParaRPr/>
          </a:p>
          <a:p>
            <a:pPr indent="-273050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</a:pPr>
            <a:r>
              <a:rPr b="1" i="0" lang="en-US" sz="2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Approximately half of GHS grads will attend </a:t>
            </a:r>
            <a:endParaRPr b="1" i="0" sz="24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4572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a Community</a:t>
            </a:r>
            <a:r>
              <a:rPr b="1" lang="en-US" sz="2400"/>
              <a:t> College</a:t>
            </a:r>
            <a:endParaRPr/>
          </a:p>
          <a:p>
            <a:pPr indent="-273050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</a:pPr>
            <a:r>
              <a:rPr b="1" i="0" lang="en-US" sz="2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Learn a Skilled Trade or take Gen Eds for transfe</a:t>
            </a:r>
            <a:r>
              <a:rPr b="1" lang="en-US" sz="2400"/>
              <a:t>r</a:t>
            </a:r>
            <a:endParaRPr b="1" sz="2400"/>
          </a:p>
          <a:p>
            <a:pPr indent="-30607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●"/>
            </a:pPr>
            <a:r>
              <a:rPr b="1" lang="en-US" sz="2800"/>
              <a:t>Apprenticeships</a:t>
            </a:r>
            <a:endParaRPr b="1" sz="2800"/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b="1" lang="en-US" sz="2800"/>
              <a:t> </a:t>
            </a:r>
            <a:endParaRPr b="1" sz="2800"/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43509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143509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149860" lvl="0" marL="342900" marR="0" rtl="0" algn="l"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65" name="Shape 165"/>
          <p:cNvSpPr txBox="1"/>
          <p:nvPr/>
        </p:nvSpPr>
        <p:spPr>
          <a:xfrm>
            <a:off x="2771775" y="5095300"/>
            <a:ext cx="6984900" cy="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FF82"/>
              </a:buClr>
              <a:buFont typeface="Arial"/>
              <a:buNone/>
            </a:pPr>
            <a:r>
              <a:rPr b="1" i="0" lang="en-US" sz="3600" u="none">
                <a:solidFill>
                  <a:srgbClr val="DFFF82"/>
                </a:solidFill>
                <a:latin typeface="Arial"/>
                <a:ea typeface="Arial"/>
                <a:cs typeface="Arial"/>
                <a:sym typeface="Arial"/>
              </a:rPr>
              <a:t>Websites – Check them out!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900112" y="836612"/>
            <a:ext cx="7416800" cy="23764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bin"/>
              <a:buNone/>
            </a:pPr>
            <a:br>
              <a:rPr b="1" i="0" lang="en-US" sz="5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</a:br>
            <a:br>
              <a:rPr b="1" i="0" lang="en-US" sz="5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b="1" i="0" lang="en-US" sz="5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CORE AREA </a:t>
            </a:r>
            <a:br>
              <a:rPr b="1" i="0" lang="en-US" sz="5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b="1" i="0" lang="en-US" sz="5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REQUIREMENTS</a:t>
            </a:r>
            <a:br>
              <a:rPr b="1" i="0" lang="en-US" sz="5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</a:br>
            <a:endParaRPr/>
          </a:p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 flipH="1">
            <a:off x="10134600" y="5562600"/>
            <a:ext cx="990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7145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</a:pPr>
            <a:r>
              <a:t/>
            </a:r>
            <a:endParaRPr sz="20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_Urban Pop">
  <a:themeElements>
    <a:clrScheme name="Austin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Urban Pop">
  <a:themeElements>
    <a:clrScheme name="Austin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_Urban Pop">
  <a:themeElements>
    <a:clrScheme name="Austin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7_Urban Pop">
  <a:themeElements>
    <a:clrScheme name="Austin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Urban Pop">
  <a:themeElements>
    <a:clrScheme name="Austin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